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xlsx" ContentType="application/vnd.openxmlformats-officedocument.spreadsheetml.sheet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Default Extension="png" ContentType="image/png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48" r:id="rId2"/>
    <p:sldMasterId id="2147483659" r:id="rId3"/>
    <p:sldMasterId id="2147483662" r:id="rId4"/>
    <p:sldMasterId id="2147483671" r:id="rId5"/>
  </p:sldMasterIdLst>
  <p:notesMasterIdLst>
    <p:notesMasterId r:id="rId48"/>
  </p:notesMasterIdLst>
  <p:handoutMasterIdLst>
    <p:handoutMasterId r:id="rId49"/>
  </p:handoutMasterIdLst>
  <p:sldIdLst>
    <p:sldId id="589" r:id="rId6"/>
    <p:sldId id="590" r:id="rId7"/>
    <p:sldId id="591" r:id="rId8"/>
    <p:sldId id="592" r:id="rId9"/>
    <p:sldId id="593" r:id="rId10"/>
    <p:sldId id="594" r:id="rId11"/>
    <p:sldId id="595" r:id="rId12"/>
    <p:sldId id="596" r:id="rId13"/>
    <p:sldId id="597" r:id="rId14"/>
    <p:sldId id="598" r:id="rId15"/>
    <p:sldId id="599" r:id="rId16"/>
    <p:sldId id="600" r:id="rId17"/>
    <p:sldId id="601" r:id="rId18"/>
    <p:sldId id="602" r:id="rId19"/>
    <p:sldId id="603" r:id="rId20"/>
    <p:sldId id="604" r:id="rId21"/>
    <p:sldId id="605" r:id="rId22"/>
    <p:sldId id="606" r:id="rId23"/>
    <p:sldId id="607" r:id="rId24"/>
    <p:sldId id="608" r:id="rId25"/>
    <p:sldId id="609" r:id="rId26"/>
    <p:sldId id="610" r:id="rId27"/>
    <p:sldId id="611" r:id="rId28"/>
    <p:sldId id="612" r:id="rId29"/>
    <p:sldId id="613" r:id="rId30"/>
    <p:sldId id="614" r:id="rId31"/>
    <p:sldId id="615" r:id="rId32"/>
    <p:sldId id="622" r:id="rId33"/>
    <p:sldId id="623" r:id="rId34"/>
    <p:sldId id="624" r:id="rId35"/>
    <p:sldId id="625" r:id="rId36"/>
    <p:sldId id="626" r:id="rId37"/>
    <p:sldId id="627" r:id="rId38"/>
    <p:sldId id="628" r:id="rId39"/>
    <p:sldId id="629" r:id="rId40"/>
    <p:sldId id="630" r:id="rId41"/>
    <p:sldId id="631" r:id="rId42"/>
    <p:sldId id="632" r:id="rId43"/>
    <p:sldId id="633" r:id="rId44"/>
    <p:sldId id="634" r:id="rId45"/>
    <p:sldId id="636" r:id="rId46"/>
    <p:sldId id="637" r:id="rId4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  <a:srgbClr val="CCFF66"/>
    <a:srgbClr val="66FFFF"/>
    <a:srgbClr val="FFFF99"/>
    <a:srgbClr val="FF99CC"/>
    <a:srgbClr val="FFCC66"/>
    <a:srgbClr val="FEFDCF"/>
    <a:srgbClr val="FFFFCC"/>
    <a:srgbClr val="F2FBE9"/>
    <a:srgbClr val="DB220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테마 스타일 1 - 강조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테마 스타일 2 - 강조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밝은 스타일 1 - 강조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25E5076-3810-47DD-B79F-674D7AD40C01}" styleName="어두운 스타일 1 - 강조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27F97BB-C833-4FB7-BDE5-3F7075034690}" styleName="테마 스타일 2 - 강조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06799F8-075E-4A3A-A7F6-7FBC6576F1A4}" styleName="테마 스타일 2 - 강조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테마 스타일 2 - 강조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테마 스타일 2 - 강조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테마 스타일 2 - 강조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8034E78-7F5D-4C2E-B375-FC64B27BC917}" styleName="어두운 스타일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344D84-9AFB-497E-A393-DC336BA19D2E}" styleName="보통 스타일 3 - 강조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보통 스타일 4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660B408-B3CF-4A94-85FC-2B1E0A45F4A2}" styleName="어두운 스타일 2 - 강조 1/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어두운 스타일 2 - 강조 5/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테마 스타일 1 - 강조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테마 스타일 1 - 강조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2127" autoAdjust="0"/>
    <p:restoredTop sz="88156" autoAdjust="0"/>
  </p:normalViewPr>
  <p:slideViewPr>
    <p:cSldViewPr>
      <p:cViewPr varScale="1">
        <p:scale>
          <a:sx n="91" d="100"/>
          <a:sy n="91" d="100"/>
        </p:scale>
        <p:origin x="-154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-2676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image" Target="../media/image3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>
              <a:latin typeface="Rix고딕 EB" pitchFamily="18" charset="-127"/>
              <a:ea typeface="Rix고딕 EB" pitchFamily="18" charset="-127"/>
            </a:endParaRPr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5F5719-E0C8-497A-835A-DC7AF60E9786}" type="datetimeFigureOut">
              <a:rPr lang="ko-KR" altLang="en-US" smtClean="0">
                <a:latin typeface="Rix고딕 EB" pitchFamily="18" charset="-127"/>
                <a:ea typeface="Rix고딕 EB" pitchFamily="18" charset="-127"/>
              </a:rPr>
              <a:pPr/>
              <a:t>2014-11-17</a:t>
            </a:fld>
            <a:endParaRPr lang="ko-KR" altLang="en-US" dirty="0">
              <a:latin typeface="Rix고딕 EB" pitchFamily="18" charset="-127"/>
              <a:ea typeface="Rix고딕 EB" pitchFamily="18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BE8AAB-A6E2-4809-921B-690A759FE7B4}" type="slidenum">
              <a:rPr lang="ko-KR" altLang="en-US" smtClean="0">
                <a:latin typeface="Rix고딕 EB" pitchFamily="18" charset="-127"/>
                <a:ea typeface="Rix고딕 EB" pitchFamily="18" charset="-127"/>
              </a:rPr>
              <a:pPr/>
              <a:t>‹#›</a:t>
            </a:fld>
            <a:endParaRPr lang="ko-KR" altLang="en-US" dirty="0">
              <a:latin typeface="Rix고딕 EB" pitchFamily="18" charset="-127"/>
              <a:ea typeface="Rix고딕 EB" pitchFamily="18" charset="-127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>
              <a:latin typeface="Rix고딕 EB" pitchFamily="18" charset="-127"/>
              <a:ea typeface="Rix고딕 EB" pitchFamily="18" charset="-127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Rix고딕 EB" pitchFamily="18" charset="-127"/>
                <a:ea typeface="Rix고딕 EB" pitchFamily="18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Rix고딕 EB" pitchFamily="18" charset="-127"/>
                <a:ea typeface="Rix고딕 EB" pitchFamily="18" charset="-127"/>
              </a:defRPr>
            </a:lvl1pPr>
          </a:lstStyle>
          <a:p>
            <a:fld id="{BC005E11-9FC4-4559-BF01-B81AA1525F34}" type="datetimeFigureOut">
              <a:rPr lang="ko-KR" altLang="en-US" smtClean="0"/>
              <a:pPr/>
              <a:t>2014-11-17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Rix고딕 EB" pitchFamily="18" charset="-127"/>
                <a:ea typeface="Rix고딕 EB" pitchFamily="18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Rix고딕 EB" pitchFamily="18" charset="-127"/>
                <a:ea typeface="Rix고딕 EB" pitchFamily="18" charset="-127"/>
              </a:defRPr>
            </a:lvl1pPr>
          </a:lstStyle>
          <a:p>
            <a:fld id="{E298BA0C-7778-40CB-9F43-9459B3FAC40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Rix고딕 EB" pitchFamily="18" charset="-127"/>
        <a:ea typeface="Rix고딕 EB" pitchFamily="18" charset="-127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Rix고딕 EB" pitchFamily="18" charset="-127"/>
        <a:ea typeface="Rix고딕 EB" pitchFamily="18" charset="-127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Rix고딕 EB" pitchFamily="18" charset="-127"/>
        <a:ea typeface="Rix고딕 EB" pitchFamily="18" charset="-127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Rix고딕 EB" pitchFamily="18" charset="-127"/>
        <a:ea typeface="Rix고딕 EB" pitchFamily="18" charset="-127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Rix고딕 EB" pitchFamily="18" charset="-127"/>
        <a:ea typeface="Rix고딕 EB" pitchFamily="18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FBBE2-2F9C-4F59-A48A-32B20A2700F3}" type="slidenum">
              <a:rPr lang="ko-KR" altLang="en-US" smtClean="0">
                <a:solidFill>
                  <a:prstClr val="black"/>
                </a:solidFill>
              </a:rPr>
              <a:pPr/>
              <a:t>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FCCEF-C0D9-4AD9-8A8F-6963E608588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2014-11-17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2D34-493F-44CA-BC77-6C7C98814627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FCCEF-C0D9-4AD9-8A8F-6963E608588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2014-11-17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2D34-493F-44CA-BC77-6C7C98814627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FCCEF-C0D9-4AD9-8A8F-6963E608588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2014-11-17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2D34-493F-44CA-BC77-6C7C98814627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FCCEF-C0D9-4AD9-8A8F-6963E608588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2014-11-17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2D34-493F-44CA-BC77-6C7C98814627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FCCEF-C0D9-4AD9-8A8F-6963E608588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2014-11-17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2D34-493F-44CA-BC77-6C7C98814627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FCCEF-C0D9-4AD9-8A8F-6963E608588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2014-11-17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2D34-493F-44CA-BC77-6C7C98814627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FCCEF-C0D9-4AD9-8A8F-6963E608588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2014-11-17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2D34-493F-44CA-BC77-6C7C98814627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FCCEF-C0D9-4AD9-8A8F-6963E608588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2014-11-17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2D34-493F-44CA-BC77-6C7C98814627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 descr="2.jp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>
          <a:xfrm>
            <a:off x="0" y="1"/>
            <a:ext cx="9152467" cy="685800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FCCEF-C0D9-4AD9-8A8F-6963E608588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2014-11-17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2D34-493F-44CA-BC77-6C7C98814627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64067" y="1124744"/>
            <a:ext cx="8322733" cy="5001419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FCCEF-C0D9-4AD9-8A8F-6963E608588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2014-11-17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2D34-493F-44CA-BC77-6C7C98814627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FCCEF-C0D9-4AD9-8A8F-6963E608588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2014-11-17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2D34-493F-44CA-BC77-6C7C98814627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transition>
    <p:fade/>
  </p:transition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직선 연결선 9"/>
          <p:cNvCxnSpPr/>
          <p:nvPr userDrawn="1"/>
        </p:nvCxnSpPr>
        <p:spPr>
          <a:xfrm>
            <a:off x="332385" y="160950"/>
            <a:ext cx="8460000" cy="158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 userDrawn="1"/>
        </p:nvCxnSpPr>
        <p:spPr>
          <a:xfrm>
            <a:off x="332385" y="873742"/>
            <a:ext cx="8460000" cy="158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06" descr="C:\Documents and Settings\user\My Documents\(주)미래경영기술\CI.gif"/>
          <p:cNvPicPr>
            <a:picLocks noChangeAspect="1" noChangeArrowheads="1"/>
          </p:cNvPicPr>
          <p:nvPr userDrawn="1"/>
        </p:nvPicPr>
        <p:blipFill>
          <a:blip r:embed="rId3" cstate="screen"/>
          <a:srcRect b="20656"/>
          <a:stretch>
            <a:fillRect/>
          </a:stretch>
        </p:blipFill>
        <p:spPr bwMode="auto">
          <a:xfrm>
            <a:off x="7524328" y="6520668"/>
            <a:ext cx="1619672" cy="292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>
    <p:fade/>
  </p:transition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직선 연결선 9"/>
          <p:cNvCxnSpPr/>
          <p:nvPr userDrawn="1"/>
        </p:nvCxnSpPr>
        <p:spPr>
          <a:xfrm>
            <a:off x="332385" y="160950"/>
            <a:ext cx="8460000" cy="158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 userDrawn="1"/>
        </p:nvCxnSpPr>
        <p:spPr>
          <a:xfrm>
            <a:off x="332385" y="873742"/>
            <a:ext cx="8460000" cy="158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</p:sldLayoutIdLst>
  <p:transition>
    <p:fade/>
  </p:transition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직선 연결선 9"/>
          <p:cNvCxnSpPr/>
          <p:nvPr userDrawn="1"/>
        </p:nvCxnSpPr>
        <p:spPr>
          <a:xfrm>
            <a:off x="332385" y="160950"/>
            <a:ext cx="8460000" cy="158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 userDrawn="1"/>
        </p:nvCxnSpPr>
        <p:spPr>
          <a:xfrm>
            <a:off x="332385" y="873742"/>
            <a:ext cx="8460000" cy="158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</p:sldLayoutIdLst>
  <p:transition>
    <p:fade/>
  </p:transition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80" descr="duzon_sub_0126"/>
          <p:cNvPicPr>
            <a:picLocks noChangeAspect="1" noChangeArrowheads="1"/>
          </p:cNvPicPr>
          <p:nvPr userDrawn="1"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0" y="0"/>
            <a:ext cx="9144000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Line 277"/>
          <p:cNvSpPr>
            <a:spLocks noChangeShapeType="1"/>
          </p:cNvSpPr>
          <p:nvPr userDrawn="1"/>
        </p:nvSpPr>
        <p:spPr bwMode="auto">
          <a:xfrm>
            <a:off x="327024" y="708025"/>
            <a:ext cx="8510953" cy="0"/>
          </a:xfrm>
          <a:prstGeom prst="line">
            <a:avLst/>
          </a:prstGeom>
          <a:noFill/>
          <a:ln w="12700">
            <a:solidFill>
              <a:srgbClr val="898C97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latinLnBrk="0">
              <a:defRPr/>
            </a:pPr>
            <a:endParaRPr lang="ko-KR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12" name="Oval 278"/>
          <p:cNvSpPr>
            <a:spLocks noChangeArrowheads="1"/>
          </p:cNvSpPr>
          <p:nvPr userDrawn="1"/>
        </p:nvSpPr>
        <p:spPr bwMode="auto">
          <a:xfrm>
            <a:off x="341313" y="412750"/>
            <a:ext cx="68873" cy="76200"/>
          </a:xfrm>
          <a:prstGeom prst="ellipse">
            <a:avLst/>
          </a:prstGeom>
          <a:solidFill>
            <a:srgbClr val="99CC00"/>
          </a:solidFill>
          <a:ln w="9525">
            <a:solidFill>
              <a:srgbClr val="99CC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latinLnBrk="0">
              <a:defRPr/>
            </a:pPr>
            <a:endParaRPr lang="ko-KR" altLang="en-US" kern="0">
              <a:solidFill>
                <a:sysClr val="windowText" lastClr="000000"/>
              </a:solidFill>
            </a:endParaRPr>
          </a:p>
        </p:txBody>
      </p:sp>
      <p:pic>
        <p:nvPicPr>
          <p:cNvPr id="13" name="Picture 280" descr="duzon_sub_0126"/>
          <p:cNvPicPr>
            <a:picLocks noChangeAspect="1" noChangeArrowheads="1"/>
          </p:cNvPicPr>
          <p:nvPr userDrawn="1"/>
        </p:nvPicPr>
        <p:blipFill>
          <a:blip r:embed="rId14" cstate="screen"/>
          <a:srcRect/>
          <a:stretch>
            <a:fillRect/>
          </a:stretch>
        </p:blipFill>
        <p:spPr bwMode="auto">
          <a:xfrm>
            <a:off x="0" y="6597352"/>
            <a:ext cx="9144000" cy="260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72533" y="228600"/>
            <a:ext cx="8252603" cy="464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64067" y="764704"/>
            <a:ext cx="8322733" cy="5544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2136" y="6453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FCCEF-C0D9-4AD9-8A8F-6963E608588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2014-11-17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45333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876256" y="6453336"/>
            <a:ext cx="20882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7542D34-493F-44CA-BC77-6C7C98814627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4" name="Line 276"/>
          <p:cNvSpPr>
            <a:spLocks noChangeShapeType="1"/>
          </p:cNvSpPr>
          <p:nvPr userDrawn="1"/>
        </p:nvSpPr>
        <p:spPr bwMode="auto">
          <a:xfrm>
            <a:off x="8460432" y="6475413"/>
            <a:ext cx="0" cy="306387"/>
          </a:xfrm>
          <a:prstGeom prst="line">
            <a:avLst/>
          </a:prstGeom>
          <a:noFill/>
          <a:ln w="12700">
            <a:solidFill>
              <a:srgbClr val="86C1E6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15" name="Picture 206" descr="C:\Documents and Settings\user\My Documents\(주)미래경영기술\CI.gif"/>
          <p:cNvPicPr>
            <a:picLocks noChangeAspect="1" noChangeArrowheads="1"/>
          </p:cNvPicPr>
          <p:nvPr userDrawn="1"/>
        </p:nvPicPr>
        <p:blipFill>
          <a:blip r:embed="rId15" cstate="screen"/>
          <a:srcRect b="18163"/>
          <a:stretch>
            <a:fillRect/>
          </a:stretch>
        </p:blipFill>
        <p:spPr bwMode="auto">
          <a:xfrm>
            <a:off x="7905236" y="6366448"/>
            <a:ext cx="1238764" cy="230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defTabSz="914400" rtl="0" eaLnBrk="1" latinLnBrk="1" hangingPunct="1">
        <a:spcBef>
          <a:spcPct val="0"/>
        </a:spcBef>
        <a:buNone/>
        <a:defRPr sz="2000" kern="1200">
          <a:solidFill>
            <a:schemeClr val="tx1"/>
          </a:solidFill>
          <a:latin typeface="HY헤드라인M" pitchFamily="18" charset="-127"/>
          <a:ea typeface="HY헤드라인M" pitchFamily="18" charset="-127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image" Target="../media/image12.pn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____1.xlsx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Microsoft_Office_Excel_____2.xlsx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3555389" y="85723"/>
            <a:ext cx="5588611" cy="5431509"/>
          </a:xfrm>
          <a:prstGeom prst="rect">
            <a:avLst/>
          </a:prstGeom>
          <a:solidFill>
            <a:schemeClr val="bg1"/>
          </a:solidFill>
        </p:spPr>
        <p:txBody>
          <a:bodyPr lIns="94193" tIns="47096" rIns="94193" bIns="47096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chemeClr val="tx1"/>
                </a:solidFill>
                <a:latin typeface="Helvetica" pitchFamily="34" charset="0"/>
                <a:ea typeface="돋움" pitchFamily="50" charset="-127"/>
                <a:cs typeface="+mn-cs"/>
              </a:defRPr>
            </a:lvl1pPr>
            <a:lvl2pPr marL="455613" indent="1588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chemeClr val="tx1"/>
                </a:solidFill>
                <a:latin typeface="Helvetica" pitchFamily="34" charset="0"/>
                <a:ea typeface="돋움" pitchFamily="50" charset="-127"/>
                <a:cs typeface="+mn-cs"/>
              </a:defRPr>
            </a:lvl2pPr>
            <a:lvl3pPr marL="912813" indent="1588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chemeClr val="tx1"/>
                </a:solidFill>
                <a:latin typeface="Helvetica" pitchFamily="34" charset="0"/>
                <a:ea typeface="돋움" pitchFamily="50" charset="-127"/>
                <a:cs typeface="+mn-cs"/>
              </a:defRPr>
            </a:lvl3pPr>
            <a:lvl4pPr marL="1370013" indent="1588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chemeClr val="tx1"/>
                </a:solidFill>
                <a:latin typeface="Helvetica" pitchFamily="34" charset="0"/>
                <a:ea typeface="돋움" pitchFamily="50" charset="-127"/>
                <a:cs typeface="+mn-cs"/>
              </a:defRPr>
            </a:lvl4pPr>
            <a:lvl5pPr marL="1827213" indent="1588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chemeClr val="tx1"/>
                </a:solidFill>
                <a:latin typeface="Helvetica" pitchFamily="34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chemeClr val="tx1"/>
                </a:solidFill>
                <a:latin typeface="Helvetica" pitchFamily="34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chemeClr val="tx1"/>
                </a:solidFill>
                <a:latin typeface="Helvetica" pitchFamily="34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chemeClr val="tx1"/>
                </a:solidFill>
                <a:latin typeface="Helvetica" pitchFamily="34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chemeClr val="tx1"/>
                </a:solidFill>
                <a:latin typeface="Helvetica" pitchFamily="34" charset="0"/>
                <a:ea typeface="돋움" pitchFamily="50" charset="-127"/>
                <a:cs typeface="+mn-cs"/>
              </a:defRPr>
            </a:lvl9pPr>
          </a:lstStyle>
          <a:p>
            <a:pPr defTabSz="1017152">
              <a:defRPr/>
            </a:pPr>
            <a:endParaRPr lang="ko-KR" altLang="en-US" sz="1600">
              <a:solidFill>
                <a:srgbClr val="000000"/>
              </a:solidFill>
              <a:latin typeface="굴림" pitchFamily="50" charset="-127"/>
              <a:ea typeface="굴림" pitchFamily="50" charset="-127"/>
              <a:cs typeface="Arial" pitchFamily="34" charset="0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357" y="85723"/>
            <a:ext cx="5588611" cy="65151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4193" tIns="47096" rIns="94193" bIns="47096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chemeClr val="tx1"/>
                </a:solidFill>
                <a:latin typeface="Helvetica" pitchFamily="34" charset="0"/>
                <a:ea typeface="돋움" pitchFamily="50" charset="-127"/>
                <a:cs typeface="+mn-cs"/>
              </a:defRPr>
            </a:lvl1pPr>
            <a:lvl2pPr marL="455613" indent="1588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chemeClr val="tx1"/>
                </a:solidFill>
                <a:latin typeface="Helvetica" pitchFamily="34" charset="0"/>
                <a:ea typeface="돋움" pitchFamily="50" charset="-127"/>
                <a:cs typeface="+mn-cs"/>
              </a:defRPr>
            </a:lvl2pPr>
            <a:lvl3pPr marL="912813" indent="1588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chemeClr val="tx1"/>
                </a:solidFill>
                <a:latin typeface="Helvetica" pitchFamily="34" charset="0"/>
                <a:ea typeface="돋움" pitchFamily="50" charset="-127"/>
                <a:cs typeface="+mn-cs"/>
              </a:defRPr>
            </a:lvl3pPr>
            <a:lvl4pPr marL="1370013" indent="1588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chemeClr val="tx1"/>
                </a:solidFill>
                <a:latin typeface="Helvetica" pitchFamily="34" charset="0"/>
                <a:ea typeface="돋움" pitchFamily="50" charset="-127"/>
                <a:cs typeface="+mn-cs"/>
              </a:defRPr>
            </a:lvl4pPr>
            <a:lvl5pPr marL="1827213" indent="1588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chemeClr val="tx1"/>
                </a:solidFill>
                <a:latin typeface="Helvetica" pitchFamily="34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chemeClr val="tx1"/>
                </a:solidFill>
                <a:latin typeface="Helvetica" pitchFamily="34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chemeClr val="tx1"/>
                </a:solidFill>
                <a:latin typeface="Helvetica" pitchFamily="34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chemeClr val="tx1"/>
                </a:solidFill>
                <a:latin typeface="Helvetica" pitchFamily="34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chemeClr val="tx1"/>
                </a:solidFill>
                <a:latin typeface="Helvetica" pitchFamily="34" charset="0"/>
                <a:ea typeface="돋움" pitchFamily="50" charset="-127"/>
                <a:cs typeface="+mn-cs"/>
              </a:defRPr>
            </a:lvl9pPr>
          </a:lstStyle>
          <a:p>
            <a:pPr defTabSz="1017152">
              <a:defRPr/>
            </a:pPr>
            <a:endParaRPr lang="ko-KR" altLang="en-US" sz="1600">
              <a:solidFill>
                <a:srgbClr val="000000"/>
              </a:solidFill>
              <a:latin typeface="굴림" pitchFamily="50" charset="-127"/>
              <a:ea typeface="굴림" pitchFamily="50" charset="-127"/>
              <a:cs typeface="Arial" pitchFamily="34" charset="0"/>
            </a:endParaRPr>
          </a:p>
        </p:txBody>
      </p:sp>
      <p:pic>
        <p:nvPicPr>
          <p:cNvPr id="7" name="Picture 4" descr="C:\Documents and Settings\Administrator\바탕 화면\a04-004-0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636912"/>
            <a:ext cx="4721469" cy="3718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lc="http://schemas.openxmlformats.org/drawingml/2006/locked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1268760"/>
            <a:ext cx="820891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ko-KR" altLang="en-US" sz="4400" kern="0" dirty="0" smtClean="0">
                <a:ln w="12700">
                  <a:noFill/>
                </a:ln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헤드라인M"/>
                <a:ea typeface="HY헤드라인M"/>
              </a:rPr>
              <a:t>목표</a:t>
            </a:r>
            <a:r>
              <a:rPr lang="en-US" altLang="ko-KR" sz="4400" kern="0" dirty="0" smtClean="0">
                <a:ln w="12700">
                  <a:noFill/>
                </a:ln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헤드라인M"/>
                <a:ea typeface="HY헤드라인M"/>
              </a:rPr>
              <a:t> </a:t>
            </a:r>
            <a:r>
              <a:rPr lang="ko-KR" altLang="en-US" sz="4400" kern="0" dirty="0" smtClean="0">
                <a:ln w="12700">
                  <a:noFill/>
                </a:ln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헤드라인M"/>
                <a:ea typeface="HY헤드라인M"/>
              </a:rPr>
              <a:t>수행</a:t>
            </a:r>
            <a:endParaRPr lang="ko-KR" altLang="en-US" sz="4400" kern="0" dirty="0">
              <a:ln w="12700">
                <a:noFill/>
              </a:ln>
              <a:solidFill>
                <a:srgbClr val="1F497D">
                  <a:lumMod val="75000"/>
                </a:srgb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HY헤드라인M"/>
              <a:ea typeface="HY헤드라인M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01878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fontAlgn="base">
              <a:lnSpc>
                <a:spcPct val="150000"/>
              </a:lnSpc>
            </a:pPr>
            <a:endParaRPr lang="en-US" altLang="ko-KR" sz="1400" b="1" dirty="0" smtClean="0">
              <a:solidFill>
                <a:prstClr val="black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기술의 특징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096344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err="1" smtClean="0">
                <a:solidFill>
                  <a:srgbClr val="333333"/>
                </a:solidFill>
              </a:rPr>
              <a:t>분체</a:t>
            </a:r>
            <a:r>
              <a:rPr lang="ko-KR" altLang="en-US" sz="1600" b="1" dirty="0" smtClean="0">
                <a:solidFill>
                  <a:srgbClr val="333333"/>
                </a:solidFill>
              </a:rPr>
              <a:t> 연료 제조</a:t>
            </a:r>
          </a:p>
        </p:txBody>
      </p:sp>
      <p:grpSp>
        <p:nvGrpSpPr>
          <p:cNvPr id="2" name="그룹 7"/>
          <p:cNvGrpSpPr/>
          <p:nvPr/>
        </p:nvGrpSpPr>
        <p:grpSpPr>
          <a:xfrm>
            <a:off x="395536" y="1340768"/>
            <a:ext cx="1584176" cy="360000"/>
            <a:chOff x="0" y="21116"/>
            <a:chExt cx="7272764" cy="636480"/>
          </a:xfrm>
        </p:grpSpPr>
        <p:sp>
          <p:nvSpPr>
            <p:cNvPr id="9" name="모서리가 둥근 직사각형 8"/>
            <p:cNvSpPr/>
            <p:nvPr/>
          </p:nvSpPr>
          <p:spPr>
            <a:xfrm>
              <a:off x="0" y="21116"/>
              <a:ext cx="7272764" cy="6364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모서리가 둥근 직사각형 4"/>
            <p:cNvSpPr/>
            <p:nvPr/>
          </p:nvSpPr>
          <p:spPr>
            <a:xfrm>
              <a:off x="31070" y="52186"/>
              <a:ext cx="7210624" cy="5743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600" b="1" dirty="0" smtClean="0">
                  <a:solidFill>
                    <a:prstClr val="white"/>
                  </a:solidFill>
                </a:rPr>
                <a:t>선별 공정</a:t>
              </a:r>
              <a:endParaRPr lang="ko-KR" altLang="en-US" sz="1600" b="1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4" name="그룹 10"/>
          <p:cNvGrpSpPr/>
          <p:nvPr/>
        </p:nvGrpSpPr>
        <p:grpSpPr>
          <a:xfrm>
            <a:off x="395536" y="1772816"/>
            <a:ext cx="1590271" cy="377573"/>
            <a:chOff x="0" y="1220636"/>
            <a:chExt cx="7879070" cy="667475"/>
          </a:xfrm>
        </p:grpSpPr>
        <p:sp>
          <p:nvSpPr>
            <p:cNvPr id="12" name="모서리가 둥근 직사각형 11"/>
            <p:cNvSpPr/>
            <p:nvPr/>
          </p:nvSpPr>
          <p:spPr>
            <a:xfrm>
              <a:off x="0" y="1220636"/>
              <a:ext cx="7848872" cy="6364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1560506"/>
                <a:satOff val="-1946"/>
                <a:lumOff val="458"/>
                <a:alphaOff val="0"/>
              </a:schemeClr>
            </a:fillRef>
            <a:effectRef idx="0">
              <a:schemeClr val="accent2">
                <a:hueOff val="1560506"/>
                <a:satOff val="-1946"/>
                <a:lumOff val="45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모서리가 둥근 직사각형 4"/>
            <p:cNvSpPr/>
            <p:nvPr/>
          </p:nvSpPr>
          <p:spPr>
            <a:xfrm>
              <a:off x="31070" y="1251702"/>
              <a:ext cx="7848000" cy="6364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600" b="1" dirty="0" smtClean="0">
                  <a:solidFill>
                    <a:prstClr val="white"/>
                  </a:solidFill>
                </a:rPr>
                <a:t>탈수 공정</a:t>
              </a:r>
              <a:endParaRPr lang="ko-KR" altLang="en-US" sz="1600" b="1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7" name="그룹 13"/>
          <p:cNvGrpSpPr/>
          <p:nvPr/>
        </p:nvGrpSpPr>
        <p:grpSpPr>
          <a:xfrm>
            <a:off x="395536" y="2408268"/>
            <a:ext cx="1584000" cy="360000"/>
            <a:chOff x="0" y="2420156"/>
            <a:chExt cx="5535573" cy="636480"/>
          </a:xfrm>
        </p:grpSpPr>
        <p:sp>
          <p:nvSpPr>
            <p:cNvPr id="15" name="모서리가 둥근 직사각형 14"/>
            <p:cNvSpPr/>
            <p:nvPr/>
          </p:nvSpPr>
          <p:spPr>
            <a:xfrm>
              <a:off x="0" y="2420156"/>
              <a:ext cx="5535573" cy="6364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3121013"/>
                <a:satOff val="-3893"/>
                <a:lumOff val="915"/>
                <a:alphaOff val="0"/>
              </a:schemeClr>
            </a:fillRef>
            <a:effectRef idx="0">
              <a:schemeClr val="accent2">
                <a:hueOff val="3121013"/>
                <a:satOff val="-3893"/>
                <a:lumOff val="91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모서리가 둥근 직사각형 4"/>
            <p:cNvSpPr/>
            <p:nvPr/>
          </p:nvSpPr>
          <p:spPr>
            <a:xfrm>
              <a:off x="31070" y="2451226"/>
              <a:ext cx="5473433" cy="5743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600" b="1" dirty="0" smtClean="0">
                  <a:solidFill>
                    <a:prstClr val="white"/>
                  </a:solidFill>
                </a:rPr>
                <a:t>건조 공정</a:t>
              </a:r>
              <a:endParaRPr lang="ko-KR" altLang="en-US" sz="1600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1763688" y="1350684"/>
            <a:ext cx="6984776" cy="325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32000" lvl="1" indent="-216000">
              <a:lnSpc>
                <a:spcPct val="120000"/>
              </a:lnSpc>
              <a:spcBef>
                <a:spcPts val="600"/>
              </a:spcBef>
              <a:buFont typeface="굴림" pitchFamily="50" charset="-127"/>
              <a:buChar char="-"/>
            </a:pPr>
            <a:r>
              <a:rPr lang="ko-KR" altLang="en-US" sz="1400" dirty="0" smtClean="0">
                <a:solidFill>
                  <a:prstClr val="black"/>
                </a:solidFill>
              </a:rPr>
              <a:t>음식물쓰레기에 가수와 동시에 파쇄하면서 비닐 등 이물질을 제거</a:t>
            </a:r>
            <a:endParaRPr lang="en-US" altLang="ko-KR" sz="2400" dirty="0" smtClean="0">
              <a:solidFill>
                <a:prstClr val="black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63688" y="1785516"/>
            <a:ext cx="6984776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32000" lvl="1" indent="-216000">
              <a:lnSpc>
                <a:spcPct val="120000"/>
              </a:lnSpc>
              <a:spcBef>
                <a:spcPts val="600"/>
              </a:spcBef>
              <a:buFont typeface="굴림" pitchFamily="50" charset="-127"/>
              <a:buChar char="-"/>
            </a:pPr>
            <a:r>
              <a:rPr lang="ko-KR" altLang="en-US" sz="1400" dirty="0" smtClean="0">
                <a:solidFill>
                  <a:prstClr val="black"/>
                </a:solidFill>
              </a:rPr>
              <a:t>압축탈수과정에서 탈수와 동시에 상당량의 염분 제거</a:t>
            </a:r>
            <a:r>
              <a:rPr lang="en-US" altLang="ko-KR" sz="1400" dirty="0" smtClean="0">
                <a:solidFill>
                  <a:prstClr val="black"/>
                </a:solidFill>
              </a:rPr>
              <a:t/>
            </a:r>
            <a:br>
              <a:rPr lang="en-US" altLang="ko-KR" sz="1400" dirty="0" smtClean="0">
                <a:solidFill>
                  <a:prstClr val="black"/>
                </a:solidFill>
              </a:rPr>
            </a:br>
            <a:r>
              <a:rPr lang="ko-KR" altLang="en-US" sz="1400" dirty="0" err="1" smtClean="0">
                <a:solidFill>
                  <a:prstClr val="black"/>
                </a:solidFill>
              </a:rPr>
              <a:t>탈리액에는</a:t>
            </a:r>
            <a:r>
              <a:rPr lang="en-US" altLang="ko-KR" sz="1400" dirty="0" smtClean="0">
                <a:solidFill>
                  <a:prstClr val="black"/>
                </a:solidFill>
              </a:rPr>
              <a:t> </a:t>
            </a:r>
            <a:r>
              <a:rPr lang="ko-KR" altLang="en-US" sz="1400" dirty="0" smtClean="0">
                <a:solidFill>
                  <a:prstClr val="black"/>
                </a:solidFill>
              </a:rPr>
              <a:t>다량의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슬러지</a:t>
            </a:r>
            <a:r>
              <a:rPr lang="ko-KR" altLang="en-US" sz="1400" dirty="0" smtClean="0">
                <a:solidFill>
                  <a:prstClr val="black"/>
                </a:solidFill>
              </a:rPr>
              <a:t> 포함</a:t>
            </a:r>
            <a:endParaRPr lang="en-US" altLang="ko-KR" sz="2400" dirty="0" smtClean="0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63688" y="2420968"/>
            <a:ext cx="6984776" cy="1874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32000" lvl="1" indent="-216000">
              <a:lnSpc>
                <a:spcPct val="120000"/>
              </a:lnSpc>
              <a:spcBef>
                <a:spcPts val="600"/>
              </a:spcBef>
              <a:buFont typeface="굴림" pitchFamily="50" charset="-127"/>
              <a:buChar char="-"/>
            </a:pPr>
            <a:r>
              <a:rPr lang="ko-KR" altLang="en-US" sz="1400" dirty="0" err="1" smtClean="0">
                <a:solidFill>
                  <a:prstClr val="black"/>
                </a:solidFill>
              </a:rPr>
              <a:t>데칸타를</a:t>
            </a:r>
            <a:r>
              <a:rPr lang="ko-KR" altLang="en-US" sz="1400" dirty="0" smtClean="0">
                <a:solidFill>
                  <a:prstClr val="black"/>
                </a:solidFill>
              </a:rPr>
              <a:t> 이용하여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탈리액을</a:t>
            </a:r>
            <a:r>
              <a:rPr lang="ko-KR" altLang="en-US" sz="1400" dirty="0" smtClean="0">
                <a:solidFill>
                  <a:prstClr val="black"/>
                </a:solidFill>
              </a:rPr>
              <a:t> 고액분리</a:t>
            </a:r>
            <a:endParaRPr lang="en-US" altLang="ko-KR" sz="1400" dirty="0" smtClean="0">
              <a:solidFill>
                <a:prstClr val="black"/>
              </a:solidFill>
            </a:endParaRPr>
          </a:p>
          <a:p>
            <a:pPr marL="432000" lvl="1" indent="-216000">
              <a:lnSpc>
                <a:spcPct val="120000"/>
              </a:lnSpc>
              <a:spcBef>
                <a:spcPts val="600"/>
              </a:spcBef>
              <a:buFont typeface="굴림" pitchFamily="50" charset="-127"/>
              <a:buChar char="-"/>
            </a:pPr>
            <a:r>
              <a:rPr lang="ko-KR" altLang="en-US" sz="1400" dirty="0" smtClean="0">
                <a:solidFill>
                  <a:prstClr val="black"/>
                </a:solidFill>
              </a:rPr>
              <a:t>고형분은 탈수케이크와 함께 건조기로 이송되어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함수율</a:t>
            </a:r>
            <a:r>
              <a:rPr lang="ko-KR" altLang="en-US" sz="1400" dirty="0" smtClean="0">
                <a:solidFill>
                  <a:prstClr val="black"/>
                </a:solidFill>
              </a:rPr>
              <a:t> </a:t>
            </a:r>
            <a:r>
              <a:rPr lang="en-US" altLang="ko-KR" sz="1400" dirty="0" smtClean="0">
                <a:solidFill>
                  <a:prstClr val="black"/>
                </a:solidFill>
              </a:rPr>
              <a:t>13%</a:t>
            </a:r>
            <a:r>
              <a:rPr lang="ko-KR" altLang="en-US" sz="1400" dirty="0" smtClean="0">
                <a:solidFill>
                  <a:prstClr val="black"/>
                </a:solidFill>
              </a:rPr>
              <a:t>이하로 건조</a:t>
            </a:r>
            <a:r>
              <a:rPr lang="en-US" altLang="ko-KR" sz="1400" dirty="0" smtClean="0">
                <a:solidFill>
                  <a:prstClr val="black"/>
                </a:solidFill>
              </a:rPr>
              <a:t/>
            </a:r>
            <a:br>
              <a:rPr lang="en-US" altLang="ko-KR" sz="1400" dirty="0" smtClean="0">
                <a:solidFill>
                  <a:prstClr val="black"/>
                </a:solidFill>
              </a:rPr>
            </a:br>
            <a:r>
              <a:rPr lang="ko-KR" altLang="en-US" sz="1400" dirty="0" smtClean="0">
                <a:solidFill>
                  <a:prstClr val="black"/>
                </a:solidFill>
              </a:rPr>
              <a:t>유기물의 손실을 최소화하여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가연분의</a:t>
            </a:r>
            <a:r>
              <a:rPr lang="ko-KR" altLang="en-US" sz="1400" dirty="0" smtClean="0">
                <a:solidFill>
                  <a:prstClr val="black"/>
                </a:solidFill>
              </a:rPr>
              <a:t> 회수율을 높이고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폐수처리시</a:t>
            </a:r>
            <a:r>
              <a:rPr lang="ko-KR" altLang="en-US" sz="1400" dirty="0" smtClean="0">
                <a:solidFill>
                  <a:prstClr val="black"/>
                </a:solidFill>
              </a:rPr>
              <a:t> 부하를 감소</a:t>
            </a:r>
            <a:endParaRPr lang="en-US" altLang="ko-KR" sz="1400" dirty="0" smtClean="0">
              <a:solidFill>
                <a:prstClr val="black"/>
              </a:solidFill>
            </a:endParaRPr>
          </a:p>
          <a:p>
            <a:pPr marL="432000" lvl="1" indent="-216000">
              <a:lnSpc>
                <a:spcPct val="120000"/>
              </a:lnSpc>
              <a:spcBef>
                <a:spcPts val="600"/>
              </a:spcBef>
              <a:buFont typeface="굴림" pitchFamily="50" charset="-127"/>
              <a:buChar char="-"/>
            </a:pPr>
            <a:r>
              <a:rPr lang="ko-KR" altLang="en-US" sz="1400" dirty="0" err="1" smtClean="0">
                <a:solidFill>
                  <a:prstClr val="black"/>
                </a:solidFill>
              </a:rPr>
              <a:t>데칸타에서</a:t>
            </a:r>
            <a:r>
              <a:rPr lang="ko-KR" altLang="en-US" sz="1400" dirty="0" smtClean="0">
                <a:solidFill>
                  <a:prstClr val="black"/>
                </a:solidFill>
              </a:rPr>
              <a:t> 발생한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여액은</a:t>
            </a:r>
            <a:r>
              <a:rPr lang="ko-KR" altLang="en-US" sz="1400" dirty="0" smtClean="0">
                <a:solidFill>
                  <a:prstClr val="black"/>
                </a:solidFill>
              </a:rPr>
              <a:t> 폐수처리장으로 이송되어 처리한 다음 방류</a:t>
            </a:r>
            <a:endParaRPr lang="en-US" altLang="ko-KR" sz="1400" dirty="0" smtClean="0">
              <a:solidFill>
                <a:prstClr val="black"/>
              </a:solidFill>
            </a:endParaRPr>
          </a:p>
          <a:p>
            <a:pPr marL="432000" lvl="1" indent="-216000">
              <a:lnSpc>
                <a:spcPct val="120000"/>
              </a:lnSpc>
              <a:spcBef>
                <a:spcPts val="600"/>
              </a:spcBef>
              <a:buFont typeface="굴림" pitchFamily="50" charset="-127"/>
              <a:buChar char="-"/>
            </a:pPr>
            <a:r>
              <a:rPr lang="ko-KR" altLang="en-US" sz="1400" dirty="0" err="1" smtClean="0">
                <a:solidFill>
                  <a:prstClr val="black"/>
                </a:solidFill>
              </a:rPr>
              <a:t>폐수처리시</a:t>
            </a:r>
            <a:r>
              <a:rPr lang="ko-KR" altLang="en-US" sz="1400" dirty="0" smtClean="0">
                <a:solidFill>
                  <a:prstClr val="black"/>
                </a:solidFill>
              </a:rPr>
              <a:t>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탈수여액으로부터</a:t>
            </a:r>
            <a:r>
              <a:rPr lang="ko-KR" altLang="en-US" sz="1400" dirty="0" smtClean="0">
                <a:solidFill>
                  <a:prstClr val="black"/>
                </a:solidFill>
              </a:rPr>
              <a:t> 고형분을 분리하며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가압부상조에서</a:t>
            </a:r>
            <a:r>
              <a:rPr lang="ko-KR" altLang="en-US" sz="1400" dirty="0" smtClean="0">
                <a:solidFill>
                  <a:prstClr val="black"/>
                </a:solidFill>
              </a:rPr>
              <a:t> 발생한 </a:t>
            </a:r>
            <a:r>
              <a:rPr lang="en-US" altLang="ko-KR" sz="1400" dirty="0" smtClean="0">
                <a:solidFill>
                  <a:prstClr val="black"/>
                </a:solidFill>
              </a:rPr>
              <a:t>scum</a:t>
            </a:r>
            <a:r>
              <a:rPr lang="ko-KR" altLang="en-US" sz="1400" dirty="0" smtClean="0">
                <a:solidFill>
                  <a:prstClr val="black"/>
                </a:solidFill>
              </a:rPr>
              <a:t>을 건조기에 투입하여 유기물함량을 높임</a:t>
            </a:r>
            <a:endParaRPr lang="en-US" altLang="ko-KR" sz="1400" dirty="0" smtClean="0">
              <a:solidFill>
                <a:prstClr val="black"/>
              </a:solidFill>
            </a:endParaRPr>
          </a:p>
        </p:txBody>
      </p:sp>
      <p:grpSp>
        <p:nvGrpSpPr>
          <p:cNvPr id="8" name="그룹 19"/>
          <p:cNvGrpSpPr/>
          <p:nvPr/>
        </p:nvGrpSpPr>
        <p:grpSpPr>
          <a:xfrm>
            <a:off x="395536" y="4280436"/>
            <a:ext cx="1584000" cy="360000"/>
            <a:chOff x="0" y="2420156"/>
            <a:chExt cx="5535573" cy="636480"/>
          </a:xfrm>
        </p:grpSpPr>
        <p:sp>
          <p:nvSpPr>
            <p:cNvPr id="21" name="모서리가 둥근 직사각형 20"/>
            <p:cNvSpPr/>
            <p:nvPr/>
          </p:nvSpPr>
          <p:spPr>
            <a:xfrm>
              <a:off x="0" y="2420156"/>
              <a:ext cx="5535573" cy="636480"/>
            </a:xfrm>
            <a:prstGeom prst="roundRect">
              <a:avLst/>
            </a:prstGeom>
            <a:solidFill>
              <a:schemeClr val="accent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3121013"/>
                <a:satOff val="-3893"/>
                <a:lumOff val="915"/>
                <a:alphaOff val="0"/>
              </a:schemeClr>
            </a:fillRef>
            <a:effectRef idx="0">
              <a:schemeClr val="accent2">
                <a:hueOff val="3121013"/>
                <a:satOff val="-3893"/>
                <a:lumOff val="91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모서리가 둥근 직사각형 4"/>
            <p:cNvSpPr/>
            <p:nvPr/>
          </p:nvSpPr>
          <p:spPr>
            <a:xfrm>
              <a:off x="31070" y="2451226"/>
              <a:ext cx="5473433" cy="5743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600" b="1" dirty="0" smtClean="0">
                  <a:solidFill>
                    <a:prstClr val="white"/>
                  </a:solidFill>
                </a:rPr>
                <a:t>파쇄 공정</a:t>
              </a:r>
              <a:endParaRPr lang="ko-KR" altLang="en-US" sz="1600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763688" y="4293136"/>
            <a:ext cx="6984776" cy="325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32000" lvl="1" indent="-216000">
              <a:lnSpc>
                <a:spcPct val="120000"/>
              </a:lnSpc>
              <a:spcBef>
                <a:spcPts val="600"/>
              </a:spcBef>
              <a:buFont typeface="굴림" pitchFamily="50" charset="-127"/>
              <a:buChar char="-"/>
            </a:pPr>
            <a:r>
              <a:rPr lang="ko-KR" altLang="en-US" sz="1400" dirty="0" smtClean="0">
                <a:solidFill>
                  <a:prstClr val="black"/>
                </a:solidFill>
              </a:rPr>
              <a:t>파쇄과정을 거쳐 평균입경이 약 </a:t>
            </a:r>
            <a:r>
              <a:rPr lang="en-US" altLang="ko-KR" sz="1400" dirty="0" smtClean="0">
                <a:solidFill>
                  <a:prstClr val="black"/>
                </a:solidFill>
              </a:rPr>
              <a:t>30mesh</a:t>
            </a:r>
            <a:r>
              <a:rPr lang="ko-KR" altLang="en-US" sz="1400" dirty="0" smtClean="0">
                <a:solidFill>
                  <a:prstClr val="black"/>
                </a:solidFill>
              </a:rPr>
              <a:t>인 분체연료를 제조</a:t>
            </a:r>
            <a:endParaRPr lang="en-US" altLang="ko-KR" sz="1400" dirty="0" smtClean="0">
              <a:solidFill>
                <a:prstClr val="black"/>
              </a:solidFill>
            </a:endParaRPr>
          </a:p>
        </p:txBody>
      </p:sp>
      <p:pic>
        <p:nvPicPr>
          <p:cNvPr id="24" name="Picture 2" descr="http://www.kems.co.kr/korean/energy/img/1_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23728" y="4754835"/>
            <a:ext cx="4953000" cy="1914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01878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fontAlgn="base">
              <a:lnSpc>
                <a:spcPct val="150000"/>
              </a:lnSpc>
            </a:pPr>
            <a:endParaRPr lang="en-US" altLang="ko-KR" sz="1400" b="1" dirty="0" smtClean="0">
              <a:solidFill>
                <a:prstClr val="black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기술의 특징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096344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err="1" smtClean="0">
                <a:solidFill>
                  <a:srgbClr val="333333"/>
                </a:solidFill>
              </a:rPr>
              <a:t>분체</a:t>
            </a:r>
            <a:r>
              <a:rPr lang="ko-KR" altLang="en-US" sz="1600" b="1" dirty="0" smtClean="0">
                <a:solidFill>
                  <a:srgbClr val="333333"/>
                </a:solidFill>
              </a:rPr>
              <a:t> 연료 제조</a:t>
            </a:r>
          </a:p>
        </p:txBody>
      </p:sp>
      <p:grpSp>
        <p:nvGrpSpPr>
          <p:cNvPr id="2" name="그룹 20"/>
          <p:cNvGrpSpPr/>
          <p:nvPr/>
        </p:nvGrpSpPr>
        <p:grpSpPr>
          <a:xfrm>
            <a:off x="395536" y="1340768"/>
            <a:ext cx="2304256" cy="360000"/>
            <a:chOff x="0" y="21116"/>
            <a:chExt cx="7272764" cy="636480"/>
          </a:xfrm>
        </p:grpSpPr>
        <p:sp>
          <p:nvSpPr>
            <p:cNvPr id="22" name="모서리가 둥근 직사각형 21"/>
            <p:cNvSpPr/>
            <p:nvPr/>
          </p:nvSpPr>
          <p:spPr>
            <a:xfrm>
              <a:off x="0" y="21116"/>
              <a:ext cx="7272764" cy="6364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모서리가 둥근 직사각형 4"/>
            <p:cNvSpPr/>
            <p:nvPr/>
          </p:nvSpPr>
          <p:spPr>
            <a:xfrm>
              <a:off x="31070" y="52186"/>
              <a:ext cx="7210624" cy="5743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600" b="1" dirty="0" err="1" smtClean="0">
                  <a:solidFill>
                    <a:prstClr val="white"/>
                  </a:solidFill>
                </a:rPr>
                <a:t>분체</a:t>
              </a:r>
              <a:r>
                <a:rPr lang="ko-KR" altLang="en-US" sz="1600" b="1" dirty="0" smtClean="0">
                  <a:solidFill>
                    <a:prstClr val="white"/>
                  </a:solidFill>
                </a:rPr>
                <a:t> 연료 제조 공정도</a:t>
              </a:r>
              <a:endParaRPr lang="ko-KR" altLang="en-US" sz="1600" b="1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4" name="그룹 73"/>
          <p:cNvGrpSpPr/>
          <p:nvPr/>
        </p:nvGrpSpPr>
        <p:grpSpPr>
          <a:xfrm>
            <a:off x="1691680" y="1772816"/>
            <a:ext cx="6937108" cy="4252326"/>
            <a:chOff x="1691680" y="1772816"/>
            <a:chExt cx="6937108" cy="4252326"/>
          </a:xfrm>
        </p:grpSpPr>
        <p:sp>
          <p:nvSpPr>
            <p:cNvPr id="8" name="직사각형 7"/>
            <p:cNvSpPr/>
            <p:nvPr/>
          </p:nvSpPr>
          <p:spPr>
            <a:xfrm>
              <a:off x="2031842" y="1772816"/>
              <a:ext cx="2088232" cy="2880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600" dirty="0" smtClean="0">
                  <a:solidFill>
                    <a:prstClr val="white"/>
                  </a:solidFill>
                </a:rPr>
                <a:t>남은 음식물 반입</a:t>
              </a:r>
              <a:endParaRPr lang="ko-KR" altLang="en-US" sz="1600" dirty="0">
                <a:solidFill>
                  <a:prstClr val="white"/>
                </a:solidFill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2679914" y="2268353"/>
              <a:ext cx="792088" cy="2880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600" dirty="0" smtClean="0">
                  <a:solidFill>
                    <a:prstClr val="white"/>
                  </a:solidFill>
                </a:rPr>
                <a:t>파쇄</a:t>
              </a:r>
              <a:endParaRPr lang="ko-KR" altLang="en-US" sz="1600" dirty="0">
                <a:solidFill>
                  <a:prstClr val="white"/>
                </a:solidFill>
              </a:endParaRPr>
            </a:p>
          </p:txBody>
        </p:sp>
        <p:sp>
          <p:nvSpPr>
            <p:cNvPr id="10" name="다이아몬드 9"/>
            <p:cNvSpPr/>
            <p:nvPr/>
          </p:nvSpPr>
          <p:spPr>
            <a:xfrm>
              <a:off x="2463890" y="2763890"/>
              <a:ext cx="1224136" cy="288031"/>
            </a:xfrm>
            <a:prstGeom prst="diamond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600" dirty="0" smtClean="0">
                  <a:solidFill>
                    <a:prstClr val="white"/>
                  </a:solidFill>
                </a:rPr>
                <a:t>선별</a:t>
              </a:r>
              <a:endParaRPr lang="ko-KR" altLang="en-US" sz="1600" dirty="0">
                <a:solidFill>
                  <a:prstClr val="white"/>
                </a:solidFill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2391882" y="3259426"/>
              <a:ext cx="1368152" cy="2880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600" dirty="0" smtClean="0">
                  <a:solidFill>
                    <a:prstClr val="white"/>
                  </a:solidFill>
                </a:rPr>
                <a:t>압축탈수</a:t>
              </a:r>
              <a:endParaRPr lang="ko-KR" altLang="en-US" sz="1600" dirty="0">
                <a:solidFill>
                  <a:prstClr val="white"/>
                </a:solidFill>
              </a:endParaRP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1691680" y="3754963"/>
              <a:ext cx="1368152" cy="2880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600" dirty="0" smtClean="0">
                  <a:solidFill>
                    <a:prstClr val="white"/>
                  </a:solidFill>
                </a:rPr>
                <a:t>탈수케이크</a:t>
              </a:r>
              <a:endParaRPr lang="ko-KR" altLang="en-US" sz="1600" dirty="0">
                <a:solidFill>
                  <a:prstClr val="white"/>
                </a:solidFill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3275856" y="3754963"/>
              <a:ext cx="1099998" cy="2880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600" dirty="0" err="1" smtClean="0">
                  <a:solidFill>
                    <a:prstClr val="white"/>
                  </a:solidFill>
                </a:rPr>
                <a:t>탈리액</a:t>
              </a:r>
              <a:endParaRPr lang="ko-KR" altLang="en-US" sz="1600" dirty="0">
                <a:solidFill>
                  <a:prstClr val="white"/>
                </a:solidFill>
              </a:endParaRPr>
            </a:p>
          </p:txBody>
        </p:sp>
        <p:sp>
          <p:nvSpPr>
            <p:cNvPr id="15" name="다이아몬드 14"/>
            <p:cNvSpPr/>
            <p:nvPr/>
          </p:nvSpPr>
          <p:spPr>
            <a:xfrm>
              <a:off x="4572000" y="3558727"/>
              <a:ext cx="1224136" cy="680728"/>
            </a:xfrm>
            <a:prstGeom prst="diamond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600" dirty="0" smtClean="0">
                  <a:solidFill>
                    <a:prstClr val="white"/>
                  </a:solidFill>
                </a:rPr>
                <a:t>고형분</a:t>
              </a:r>
              <a:endParaRPr lang="en-US" altLang="ko-KR" sz="1600" dirty="0" smtClean="0">
                <a:solidFill>
                  <a:prstClr val="white"/>
                </a:solidFill>
              </a:endParaRPr>
            </a:p>
            <a:p>
              <a:pPr algn="ctr"/>
              <a:r>
                <a:rPr lang="ko-KR" altLang="en-US" sz="1600" dirty="0" smtClean="0">
                  <a:solidFill>
                    <a:prstClr val="white"/>
                  </a:solidFill>
                </a:rPr>
                <a:t>분리</a:t>
              </a:r>
              <a:endParaRPr lang="ko-KR" altLang="en-US" sz="1600" dirty="0">
                <a:solidFill>
                  <a:prstClr val="white"/>
                </a:solidFill>
              </a:endParaRP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6012160" y="3754963"/>
              <a:ext cx="1099998" cy="2880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600" dirty="0" err="1" smtClean="0">
                  <a:solidFill>
                    <a:prstClr val="white"/>
                  </a:solidFill>
                </a:rPr>
                <a:t>여액</a:t>
              </a:r>
              <a:endParaRPr lang="ko-KR" altLang="en-US" sz="1600" dirty="0">
                <a:solidFill>
                  <a:prstClr val="white"/>
                </a:solidFill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4634069" y="4437112"/>
              <a:ext cx="1099998" cy="2880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600" dirty="0" smtClean="0">
                  <a:solidFill>
                    <a:prstClr val="white"/>
                  </a:solidFill>
                </a:rPr>
                <a:t>고형분</a:t>
              </a:r>
              <a:endParaRPr lang="ko-KR" altLang="en-US" sz="1600" dirty="0">
                <a:solidFill>
                  <a:prstClr val="white"/>
                </a:solidFill>
              </a:endParaRPr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2391882" y="4746037"/>
              <a:ext cx="1368152" cy="2880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600" dirty="0" smtClean="0">
                  <a:solidFill>
                    <a:prstClr val="white"/>
                  </a:solidFill>
                </a:rPr>
                <a:t>건조</a:t>
              </a:r>
              <a:endParaRPr lang="ko-KR" altLang="en-US" sz="1600" dirty="0">
                <a:solidFill>
                  <a:prstClr val="white"/>
                </a:solidFill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2391882" y="5241574"/>
              <a:ext cx="1368152" cy="2880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600" smtClean="0">
                  <a:solidFill>
                    <a:prstClr val="white"/>
                  </a:solidFill>
                </a:rPr>
                <a:t>분쇄기</a:t>
              </a:r>
              <a:endParaRPr lang="ko-KR" altLang="en-US" sz="1600" dirty="0">
                <a:solidFill>
                  <a:prstClr val="white"/>
                </a:solidFill>
              </a:endParaRP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2391882" y="5737110"/>
              <a:ext cx="1368152" cy="2880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600" dirty="0" smtClean="0">
                  <a:solidFill>
                    <a:prstClr val="white"/>
                  </a:solidFill>
                </a:rPr>
                <a:t>출하</a:t>
              </a:r>
              <a:endParaRPr lang="ko-KR" altLang="en-US" sz="1600" dirty="0">
                <a:solidFill>
                  <a:prstClr val="white"/>
                </a:solidFill>
              </a:endParaRPr>
            </a:p>
          </p:txBody>
        </p:sp>
        <p:cxnSp>
          <p:nvCxnSpPr>
            <p:cNvPr id="25" name="직선 연결선 24"/>
            <p:cNvCxnSpPr>
              <a:stCxn id="8" idx="2"/>
              <a:endCxn id="9" idx="0"/>
            </p:cNvCxnSpPr>
            <p:nvPr/>
          </p:nvCxnSpPr>
          <p:spPr>
            <a:xfrm>
              <a:off x="3075958" y="2060848"/>
              <a:ext cx="0" cy="207505"/>
            </a:xfrm>
            <a:prstGeom prst="lin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8" name="직선 연결선 27"/>
            <p:cNvCxnSpPr>
              <a:stCxn id="9" idx="2"/>
              <a:endCxn id="10" idx="0"/>
            </p:cNvCxnSpPr>
            <p:nvPr/>
          </p:nvCxnSpPr>
          <p:spPr>
            <a:xfrm>
              <a:off x="3075958" y="2556385"/>
              <a:ext cx="0" cy="207505"/>
            </a:xfrm>
            <a:prstGeom prst="lin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0" name="직선 연결선 29"/>
            <p:cNvCxnSpPr>
              <a:stCxn id="10" idx="2"/>
              <a:endCxn id="11" idx="0"/>
            </p:cNvCxnSpPr>
            <p:nvPr/>
          </p:nvCxnSpPr>
          <p:spPr>
            <a:xfrm>
              <a:off x="3075958" y="3051921"/>
              <a:ext cx="0" cy="207505"/>
            </a:xfrm>
            <a:prstGeom prst="lin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2" name="직선 연결선 31"/>
            <p:cNvCxnSpPr/>
            <p:nvPr/>
          </p:nvCxnSpPr>
          <p:spPr>
            <a:xfrm>
              <a:off x="2771800" y="3547458"/>
              <a:ext cx="0" cy="1198579"/>
            </a:xfrm>
            <a:prstGeom prst="line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5" name="직선 연결선 34"/>
            <p:cNvCxnSpPr>
              <a:stCxn id="18" idx="2"/>
              <a:endCxn id="19" idx="0"/>
            </p:cNvCxnSpPr>
            <p:nvPr/>
          </p:nvCxnSpPr>
          <p:spPr>
            <a:xfrm>
              <a:off x="3075958" y="5034069"/>
              <a:ext cx="0" cy="207505"/>
            </a:xfrm>
            <a:prstGeom prst="lin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7" name="직선 연결선 36"/>
            <p:cNvCxnSpPr>
              <a:stCxn id="19" idx="2"/>
              <a:endCxn id="20" idx="0"/>
            </p:cNvCxnSpPr>
            <p:nvPr/>
          </p:nvCxnSpPr>
          <p:spPr>
            <a:xfrm>
              <a:off x="3075958" y="5529606"/>
              <a:ext cx="0" cy="207504"/>
            </a:xfrm>
            <a:prstGeom prst="lin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9" name="직선 연결선 38"/>
            <p:cNvCxnSpPr/>
            <p:nvPr/>
          </p:nvCxnSpPr>
          <p:spPr>
            <a:xfrm>
              <a:off x="3491880" y="3547458"/>
              <a:ext cx="0" cy="209533"/>
            </a:xfrm>
            <a:prstGeom prst="lin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5" name="직선 연결선 44"/>
            <p:cNvCxnSpPr>
              <a:stCxn id="14" idx="3"/>
              <a:endCxn id="15" idx="1"/>
            </p:cNvCxnSpPr>
            <p:nvPr/>
          </p:nvCxnSpPr>
          <p:spPr>
            <a:xfrm>
              <a:off x="4375854" y="3898979"/>
              <a:ext cx="196146" cy="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7" name="직선 연결선 46"/>
            <p:cNvCxnSpPr>
              <a:stCxn id="15" idx="3"/>
              <a:endCxn id="16" idx="1"/>
            </p:cNvCxnSpPr>
            <p:nvPr/>
          </p:nvCxnSpPr>
          <p:spPr>
            <a:xfrm flipV="1">
              <a:off x="5796136" y="3898979"/>
              <a:ext cx="216024" cy="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9" name="직선 연결선 48"/>
            <p:cNvCxnSpPr>
              <a:stCxn id="15" idx="2"/>
              <a:endCxn id="17" idx="0"/>
            </p:cNvCxnSpPr>
            <p:nvPr/>
          </p:nvCxnSpPr>
          <p:spPr>
            <a:xfrm>
              <a:off x="5184068" y="4239455"/>
              <a:ext cx="0" cy="197657"/>
            </a:xfrm>
            <a:prstGeom prst="lin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5" name="Shape 54"/>
            <p:cNvCxnSpPr>
              <a:stCxn id="17" idx="1"/>
            </p:cNvCxnSpPr>
            <p:nvPr/>
          </p:nvCxnSpPr>
          <p:spPr>
            <a:xfrm rot="10800000" flipV="1">
              <a:off x="3445939" y="4581128"/>
              <a:ext cx="1188131" cy="164908"/>
            </a:xfrm>
            <a:prstGeom prst="bentConnector3">
              <a:avLst>
                <a:gd name="adj1" fmla="val 99705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sp>
          <p:nvSpPr>
            <p:cNvPr id="64" name="직사각형 63"/>
            <p:cNvSpPr/>
            <p:nvPr/>
          </p:nvSpPr>
          <p:spPr>
            <a:xfrm>
              <a:off x="3891474" y="2763890"/>
              <a:ext cx="1904662" cy="28803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lang="ko-KR" altLang="en-US" sz="1600" dirty="0" smtClean="0">
                  <a:solidFill>
                    <a:prstClr val="black"/>
                  </a:solidFill>
                </a:rPr>
                <a:t>이물질</a:t>
              </a:r>
              <a:r>
                <a:rPr lang="en-US" altLang="ko-KR" sz="1600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600" dirty="0" smtClean="0">
                  <a:solidFill>
                    <a:prstClr val="black"/>
                  </a:solidFill>
                </a:rPr>
                <a:t>비닐 등</a:t>
              </a:r>
              <a:r>
                <a:rPr lang="en-US" altLang="ko-KR" sz="1600" dirty="0" smtClean="0">
                  <a:solidFill>
                    <a:prstClr val="black"/>
                  </a:solidFill>
                </a:rPr>
                <a:t>) </a:t>
              </a:r>
              <a:r>
                <a:rPr lang="ko-KR" altLang="en-US" sz="1600" dirty="0" smtClean="0">
                  <a:solidFill>
                    <a:prstClr val="black"/>
                  </a:solidFill>
                </a:rPr>
                <a:t>제거</a:t>
              </a:r>
              <a:endParaRPr lang="ko-KR" altLang="en-US" sz="1600" dirty="0">
                <a:solidFill>
                  <a:prstClr val="black"/>
                </a:solidFill>
              </a:endParaRPr>
            </a:p>
          </p:txBody>
        </p:sp>
        <p:cxnSp>
          <p:nvCxnSpPr>
            <p:cNvPr id="66" name="직선 연결선 65"/>
            <p:cNvCxnSpPr>
              <a:stCxn id="10" idx="3"/>
              <a:endCxn id="64" idx="1"/>
            </p:cNvCxnSpPr>
            <p:nvPr/>
          </p:nvCxnSpPr>
          <p:spPr>
            <a:xfrm>
              <a:off x="3688026" y="2907906"/>
              <a:ext cx="20344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직사각형 67"/>
            <p:cNvSpPr/>
            <p:nvPr/>
          </p:nvSpPr>
          <p:spPr>
            <a:xfrm>
              <a:off x="7308304" y="3755687"/>
              <a:ext cx="1320484" cy="28803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lang="ko-KR" altLang="en-US" sz="1600" dirty="0" smtClean="0">
                  <a:solidFill>
                    <a:prstClr val="black"/>
                  </a:solidFill>
                </a:rPr>
                <a:t>폐수처리장</a:t>
              </a:r>
              <a:endParaRPr lang="ko-KR" altLang="en-US" sz="1600" dirty="0">
                <a:solidFill>
                  <a:prstClr val="black"/>
                </a:solidFill>
              </a:endParaRPr>
            </a:p>
          </p:txBody>
        </p:sp>
        <p:cxnSp>
          <p:nvCxnSpPr>
            <p:cNvPr id="70" name="직선 연결선 69"/>
            <p:cNvCxnSpPr>
              <a:stCxn id="16" idx="3"/>
              <a:endCxn id="68" idx="1"/>
            </p:cNvCxnSpPr>
            <p:nvPr/>
          </p:nvCxnSpPr>
          <p:spPr>
            <a:xfrm>
              <a:off x="7112158" y="3898979"/>
              <a:ext cx="196146" cy="724"/>
            </a:xfrm>
            <a:prstGeom prst="line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01878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fontAlgn="base">
              <a:lnSpc>
                <a:spcPct val="150000"/>
              </a:lnSpc>
            </a:pPr>
            <a:endParaRPr lang="en-US" altLang="ko-KR" sz="1400" b="1" dirty="0" smtClean="0">
              <a:solidFill>
                <a:prstClr val="black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기술의 특징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096344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err="1" smtClean="0">
                <a:solidFill>
                  <a:srgbClr val="333333"/>
                </a:solidFill>
              </a:rPr>
              <a:t>분체</a:t>
            </a:r>
            <a:r>
              <a:rPr lang="ko-KR" altLang="en-US" sz="1600" b="1" dirty="0" smtClean="0">
                <a:solidFill>
                  <a:srgbClr val="333333"/>
                </a:solidFill>
              </a:rPr>
              <a:t> 연료 특성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3568" y="1268760"/>
            <a:ext cx="8064896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>
              <a:lnSpc>
                <a:spcPct val="12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음식물쓰레기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삼성분은</a:t>
            </a:r>
            <a:r>
              <a:rPr lang="ko-KR" altLang="en-US" sz="1600" dirty="0" smtClean="0">
                <a:solidFill>
                  <a:prstClr val="black"/>
                </a:solidFill>
              </a:rPr>
              <a:t> 계절 및 지역에 따라 다소 차이가 있으며 약 수분 </a:t>
            </a:r>
            <a:r>
              <a:rPr lang="en-US" altLang="ko-KR" sz="1600" dirty="0" smtClean="0">
                <a:solidFill>
                  <a:prstClr val="black"/>
                </a:solidFill>
              </a:rPr>
              <a:t>80%, </a:t>
            </a:r>
            <a:r>
              <a:rPr lang="ko-KR" altLang="en-US" sz="1600" dirty="0" smtClean="0">
                <a:solidFill>
                  <a:prstClr val="black"/>
                </a:solidFill>
              </a:rPr>
              <a:t>회분 </a:t>
            </a:r>
            <a:r>
              <a:rPr lang="en-US" altLang="ko-KR" sz="1600" dirty="0" smtClean="0">
                <a:solidFill>
                  <a:prstClr val="black"/>
                </a:solidFill>
              </a:rPr>
              <a:t>3%,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휘발분</a:t>
            </a:r>
            <a:r>
              <a:rPr lang="ko-KR" altLang="en-US" sz="1600" dirty="0" smtClean="0">
                <a:solidFill>
                  <a:prstClr val="black"/>
                </a:solidFill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</a:rPr>
              <a:t>17%</a:t>
            </a:r>
            <a:r>
              <a:rPr lang="ko-KR" altLang="en-US" sz="1600" dirty="0" smtClean="0">
                <a:solidFill>
                  <a:prstClr val="black"/>
                </a:solidFill>
              </a:rPr>
              <a:t>이다</a:t>
            </a:r>
            <a:r>
              <a:rPr lang="en-US" altLang="ko-KR" sz="1600" dirty="0" smtClean="0">
                <a:solidFill>
                  <a:prstClr val="black"/>
                </a:solidFill>
              </a:rPr>
              <a:t>.</a:t>
            </a:r>
            <a:endParaRPr lang="ko-KR" altLang="en-US" sz="1600" dirty="0" smtClean="0">
              <a:solidFill>
                <a:prstClr val="black"/>
              </a:solidFill>
            </a:endParaRPr>
          </a:p>
          <a:p>
            <a:pPr marL="216000" indent="-216000">
              <a:lnSpc>
                <a:spcPct val="12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에너지 생산 원료는 다른 물질과 혼합되지 아니하고 당해 폐기물의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저위발열량이</a:t>
            </a:r>
            <a:r>
              <a:rPr lang="ko-KR" altLang="en-US" sz="1600" dirty="0" smtClean="0">
                <a:solidFill>
                  <a:prstClr val="black"/>
                </a:solidFill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</a:rPr>
              <a:t>3,000kcal/kg </a:t>
            </a:r>
            <a:r>
              <a:rPr lang="ko-KR" altLang="en-US" sz="1600" dirty="0" smtClean="0">
                <a:solidFill>
                  <a:prstClr val="black"/>
                </a:solidFill>
              </a:rPr>
              <a:t>이상이 되어야 한다</a:t>
            </a:r>
            <a:r>
              <a:rPr lang="en-US" altLang="ko-KR" sz="1600" dirty="0" smtClean="0">
                <a:solidFill>
                  <a:prstClr val="black"/>
                </a:solidFill>
              </a:rPr>
              <a:t>.</a:t>
            </a:r>
          </a:p>
          <a:p>
            <a:pPr marL="216000" indent="-216000">
              <a:lnSpc>
                <a:spcPct val="12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음식물쓰레기를 가공 처리하여 제조한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분체연료의</a:t>
            </a:r>
            <a:r>
              <a:rPr lang="ko-KR" altLang="en-US" sz="1600" dirty="0" smtClean="0">
                <a:solidFill>
                  <a:prstClr val="black"/>
                </a:solidFill>
              </a:rPr>
              <a:t> 공업분석은 폐기물공정시험방법으로 구한다</a:t>
            </a:r>
            <a:r>
              <a:rPr lang="en-US" altLang="ko-KR" sz="1600" dirty="0" smtClean="0">
                <a:solidFill>
                  <a:prstClr val="black"/>
                </a:solidFill>
              </a:rPr>
              <a:t>. </a:t>
            </a:r>
          </a:p>
          <a:p>
            <a:pPr marL="216000" indent="-216000">
              <a:lnSpc>
                <a:spcPct val="12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일반적으로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저위발열량</a:t>
            </a:r>
            <a:r>
              <a:rPr lang="ko-KR" altLang="en-US" sz="1600" dirty="0" smtClean="0">
                <a:solidFill>
                  <a:prstClr val="black"/>
                </a:solidFill>
              </a:rPr>
              <a:t> 계산식인 </a:t>
            </a:r>
            <a:r>
              <a:rPr lang="en-US" altLang="ko-KR" sz="1600" dirty="0" err="1" smtClean="0">
                <a:solidFill>
                  <a:prstClr val="black"/>
                </a:solidFill>
              </a:rPr>
              <a:t>Dulong</a:t>
            </a:r>
            <a:r>
              <a:rPr lang="ko-KR" altLang="en-US" sz="1600" dirty="0" smtClean="0">
                <a:solidFill>
                  <a:prstClr val="black"/>
                </a:solidFill>
              </a:rPr>
              <a:t>식과 폐기물의 </a:t>
            </a:r>
            <a:r>
              <a:rPr lang="en-US" altLang="ko-KR" sz="1600" dirty="0" smtClean="0">
                <a:solidFill>
                  <a:prstClr val="black"/>
                </a:solidFill>
              </a:rPr>
              <a:t>O </a:t>
            </a:r>
            <a:r>
              <a:rPr lang="ko-KR" altLang="en-US" sz="1600" dirty="0" smtClean="0">
                <a:solidFill>
                  <a:prstClr val="black"/>
                </a:solidFill>
              </a:rPr>
              <a:t>성분이 </a:t>
            </a:r>
            <a:r>
              <a:rPr lang="en-US" altLang="ko-KR" sz="1600" dirty="0" smtClean="0">
                <a:solidFill>
                  <a:prstClr val="black"/>
                </a:solidFill>
              </a:rPr>
              <a:t>CO</a:t>
            </a:r>
            <a:r>
              <a:rPr lang="en-US" altLang="ko-KR" sz="1600" baseline="-25000" dirty="0" smtClean="0">
                <a:solidFill>
                  <a:prstClr val="black"/>
                </a:solidFill>
              </a:rPr>
              <a:t>2</a:t>
            </a:r>
            <a:r>
              <a:rPr lang="ko-KR" altLang="en-US" sz="1600" dirty="0" smtClean="0">
                <a:solidFill>
                  <a:prstClr val="black"/>
                </a:solidFill>
              </a:rPr>
              <a:t>로 전량 변하지 않고 </a:t>
            </a:r>
            <a:r>
              <a:rPr lang="en-US" altLang="ko-KR" sz="1600" dirty="0" smtClean="0">
                <a:solidFill>
                  <a:prstClr val="black"/>
                </a:solidFill>
              </a:rPr>
              <a:t>50%</a:t>
            </a:r>
            <a:r>
              <a:rPr lang="ko-KR" altLang="en-US" sz="1600" dirty="0" smtClean="0">
                <a:solidFill>
                  <a:prstClr val="black"/>
                </a:solidFill>
              </a:rPr>
              <a:t>는</a:t>
            </a:r>
            <a:r>
              <a:rPr lang="en-US" altLang="ko-KR" sz="1600" dirty="0" smtClean="0">
                <a:solidFill>
                  <a:prstClr val="black"/>
                </a:solidFill>
              </a:rPr>
              <a:t> CO</a:t>
            </a:r>
            <a:r>
              <a:rPr lang="ko-KR" altLang="en-US" sz="1600" dirty="0" smtClean="0">
                <a:solidFill>
                  <a:prstClr val="black"/>
                </a:solidFill>
              </a:rPr>
              <a:t>로 변한다는 가정을 지닌 </a:t>
            </a:r>
            <a:r>
              <a:rPr lang="en-US" altLang="ko-KR" sz="1600" dirty="0" err="1" smtClean="0">
                <a:solidFill>
                  <a:prstClr val="black"/>
                </a:solidFill>
              </a:rPr>
              <a:t>Steuer</a:t>
            </a:r>
            <a:r>
              <a:rPr lang="ko-KR" altLang="en-US" sz="1600" dirty="0" smtClean="0">
                <a:solidFill>
                  <a:prstClr val="black"/>
                </a:solidFill>
              </a:rPr>
              <a:t>식을 사용하기도 한다</a:t>
            </a:r>
            <a:r>
              <a:rPr lang="en-US" altLang="ko-KR" sz="1600" dirty="0" smtClean="0">
                <a:solidFill>
                  <a:prstClr val="black"/>
                </a:solidFill>
              </a:rPr>
              <a:t>.</a:t>
            </a:r>
          </a:p>
          <a:p>
            <a:pPr marL="216000" indent="-216000">
              <a:lnSpc>
                <a:spcPct val="12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일반적으로 적용되는 수분</a:t>
            </a:r>
            <a:r>
              <a:rPr lang="en-US" altLang="ko-KR" sz="1600" dirty="0" smtClean="0">
                <a:solidFill>
                  <a:prstClr val="black"/>
                </a:solidFill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</a:rPr>
              <a:t>회분과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가연분의</a:t>
            </a:r>
            <a:r>
              <a:rPr lang="ko-KR" altLang="en-US" sz="1600" dirty="0" smtClean="0">
                <a:solidFill>
                  <a:prstClr val="black"/>
                </a:solidFill>
              </a:rPr>
              <a:t> 발열량을 이론적으로 간단하게 구하는 식으로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분체연료의</a:t>
            </a:r>
            <a:r>
              <a:rPr lang="ko-KR" altLang="en-US" sz="1600" dirty="0" smtClean="0">
                <a:solidFill>
                  <a:prstClr val="black"/>
                </a:solidFill>
              </a:rPr>
              <a:t> 발열량을 실측하여 구한다</a:t>
            </a:r>
            <a:r>
              <a:rPr lang="en-US" altLang="ko-KR" sz="1600" dirty="0" smtClean="0">
                <a:solidFill>
                  <a:prstClr val="black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306820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fontAlgn="base">
              <a:lnSpc>
                <a:spcPct val="150000"/>
              </a:lnSpc>
            </a:pPr>
            <a:endParaRPr lang="en-US" altLang="ko-KR" sz="1400" b="1" dirty="0" smtClean="0">
              <a:solidFill>
                <a:prstClr val="black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기술의 특징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096344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err="1" smtClean="0">
                <a:solidFill>
                  <a:srgbClr val="333333"/>
                </a:solidFill>
              </a:rPr>
              <a:t>분체</a:t>
            </a:r>
            <a:r>
              <a:rPr lang="ko-KR" altLang="en-US" sz="1600" b="1" dirty="0" smtClean="0">
                <a:solidFill>
                  <a:srgbClr val="333333"/>
                </a:solidFill>
              </a:rPr>
              <a:t> 연료 특성</a:t>
            </a:r>
          </a:p>
        </p:txBody>
      </p:sp>
      <p:grpSp>
        <p:nvGrpSpPr>
          <p:cNvPr id="2" name="그룹 11"/>
          <p:cNvGrpSpPr/>
          <p:nvPr/>
        </p:nvGrpSpPr>
        <p:grpSpPr>
          <a:xfrm>
            <a:off x="395536" y="1340768"/>
            <a:ext cx="1584176" cy="360000"/>
            <a:chOff x="0" y="21116"/>
            <a:chExt cx="7272764" cy="636480"/>
          </a:xfrm>
        </p:grpSpPr>
        <p:sp>
          <p:nvSpPr>
            <p:cNvPr id="13" name="모서리가 둥근 직사각형 12"/>
            <p:cNvSpPr/>
            <p:nvPr/>
          </p:nvSpPr>
          <p:spPr>
            <a:xfrm>
              <a:off x="0" y="21116"/>
              <a:ext cx="7272764" cy="6364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모서리가 둥근 직사각형 4"/>
            <p:cNvSpPr/>
            <p:nvPr/>
          </p:nvSpPr>
          <p:spPr>
            <a:xfrm>
              <a:off x="31070" y="52186"/>
              <a:ext cx="7210624" cy="5743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600" b="1" dirty="0" smtClean="0">
                  <a:solidFill>
                    <a:prstClr val="white"/>
                  </a:solidFill>
                </a:rPr>
                <a:t>수분</a:t>
              </a:r>
              <a:endParaRPr lang="ko-KR" altLang="en-US" sz="1600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763688" y="1350684"/>
            <a:ext cx="6984776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32000" lvl="1" indent="-216000">
              <a:lnSpc>
                <a:spcPct val="120000"/>
              </a:lnSpc>
              <a:spcBef>
                <a:spcPts val="600"/>
              </a:spcBef>
              <a:buFont typeface="굴림" pitchFamily="50" charset="-127"/>
              <a:buChar char="-"/>
            </a:pPr>
            <a:r>
              <a:rPr lang="ko-KR" altLang="en-US" sz="1400" dirty="0" smtClean="0">
                <a:solidFill>
                  <a:prstClr val="black"/>
                </a:solidFill>
              </a:rPr>
              <a:t>시료의 무게를 측정한 후 시료를 </a:t>
            </a:r>
            <a:r>
              <a:rPr lang="en-US" altLang="ko-KR" sz="1400" dirty="0" smtClean="0">
                <a:solidFill>
                  <a:prstClr val="black"/>
                </a:solidFill>
              </a:rPr>
              <a:t>105℃</a:t>
            </a:r>
            <a:r>
              <a:rPr lang="ko-KR" altLang="en-US" sz="1400" dirty="0" smtClean="0">
                <a:solidFill>
                  <a:prstClr val="black"/>
                </a:solidFill>
              </a:rPr>
              <a:t>에서 건조시킨 후 다시 시료무게를 측정하기를 반복하여 시료 무게가 일정하게 될 때까지 건조시킨다</a:t>
            </a:r>
            <a:r>
              <a:rPr lang="en-US" altLang="ko-KR" sz="1400" dirty="0" smtClean="0">
                <a:solidFill>
                  <a:prstClr val="black"/>
                </a:solidFill>
              </a:rPr>
              <a:t>. </a:t>
            </a:r>
            <a:r>
              <a:rPr lang="ko-KR" altLang="en-US" sz="1400" dirty="0" smtClean="0">
                <a:solidFill>
                  <a:prstClr val="black"/>
                </a:solidFill>
              </a:rPr>
              <a:t>이렇게 건조전과 후의 시료 무게를 측정하여서 그 무게 차이만큼 수분이 증발한 것으로 간주한다</a:t>
            </a:r>
            <a:r>
              <a:rPr lang="en-US" altLang="ko-KR" sz="1400" dirty="0" smtClean="0">
                <a:solidFill>
                  <a:prstClr val="black"/>
                </a:solidFill>
              </a:rPr>
              <a:t>.</a:t>
            </a:r>
            <a:endParaRPr lang="en-US" altLang="ko-KR" sz="2400" dirty="0" smtClean="0">
              <a:solidFill>
                <a:prstClr val="black"/>
              </a:solidFill>
            </a:endParaRPr>
          </a:p>
        </p:txBody>
      </p:sp>
      <p:grpSp>
        <p:nvGrpSpPr>
          <p:cNvPr id="4" name="그룹 20"/>
          <p:cNvGrpSpPr/>
          <p:nvPr/>
        </p:nvGrpSpPr>
        <p:grpSpPr>
          <a:xfrm>
            <a:off x="2195736" y="2132856"/>
            <a:ext cx="5256584" cy="668365"/>
            <a:chOff x="1763688" y="2354042"/>
            <a:chExt cx="5256584" cy="668365"/>
          </a:xfrm>
        </p:grpSpPr>
        <p:sp>
          <p:nvSpPr>
            <p:cNvPr id="16" name="TextBox 15"/>
            <p:cNvSpPr txBox="1"/>
            <p:nvPr/>
          </p:nvSpPr>
          <p:spPr>
            <a:xfrm>
              <a:off x="1763688" y="2492896"/>
              <a:ext cx="5256584" cy="3508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>
                <a:lnSpc>
                  <a:spcPct val="120000"/>
                </a:lnSpc>
                <a:spcBef>
                  <a:spcPts val="600"/>
                </a:spcBef>
              </a:pPr>
              <a:r>
                <a:rPr lang="ko-KR" altLang="en-US" sz="1400" dirty="0" smtClean="0">
                  <a:solidFill>
                    <a:prstClr val="black"/>
                  </a:solidFill>
                </a:rPr>
                <a:t>수분</a:t>
              </a:r>
              <a:r>
                <a:rPr lang="en-US" altLang="ko-KR" sz="1400" dirty="0" smtClean="0">
                  <a:solidFill>
                    <a:prstClr val="black"/>
                  </a:solidFill>
                </a:rPr>
                <a:t>(%) =                                                     × 100</a:t>
              </a:r>
              <a:endParaRPr lang="en-US" altLang="ko-KR" sz="2400" dirty="0" smtClean="0">
                <a:solidFill>
                  <a:prstClr val="black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771800" y="2354042"/>
              <a:ext cx="2952328" cy="3508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algn="ctr">
                <a:lnSpc>
                  <a:spcPct val="120000"/>
                </a:lnSpc>
                <a:spcBef>
                  <a:spcPts val="600"/>
                </a:spcBef>
              </a:pPr>
              <a:r>
                <a:rPr lang="ko-KR" altLang="en-US" sz="1400" dirty="0" err="1" smtClean="0">
                  <a:solidFill>
                    <a:prstClr val="black"/>
                  </a:solidFill>
                </a:rPr>
                <a:t>건조전시료무게</a:t>
              </a:r>
              <a:r>
                <a:rPr lang="ko-KR" altLang="en-US" sz="1400" dirty="0" smtClean="0">
                  <a:solidFill>
                    <a:prstClr val="black"/>
                  </a:solidFill>
                </a:rPr>
                <a:t> </a:t>
              </a:r>
              <a:r>
                <a:rPr lang="en-US" altLang="ko-KR" sz="1400" dirty="0" smtClean="0">
                  <a:solidFill>
                    <a:prstClr val="black"/>
                  </a:solidFill>
                </a:rPr>
                <a:t>- </a:t>
              </a:r>
              <a:r>
                <a:rPr lang="ko-KR" altLang="en-US" sz="1400" dirty="0" err="1" smtClean="0">
                  <a:solidFill>
                    <a:prstClr val="black"/>
                  </a:solidFill>
                </a:rPr>
                <a:t>건조후시료무게</a:t>
              </a:r>
              <a:endParaRPr lang="en-US" altLang="ko-KR" sz="2400" dirty="0" smtClean="0">
                <a:solidFill>
                  <a:prstClr val="black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771800" y="2671542"/>
              <a:ext cx="2952328" cy="3508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algn="ctr">
                <a:lnSpc>
                  <a:spcPct val="120000"/>
                </a:lnSpc>
                <a:spcBef>
                  <a:spcPts val="600"/>
                </a:spcBef>
              </a:pPr>
              <a:r>
                <a:rPr lang="ko-KR" altLang="en-US" sz="1400" dirty="0" err="1" smtClean="0">
                  <a:solidFill>
                    <a:prstClr val="black"/>
                  </a:solidFill>
                </a:rPr>
                <a:t>건조전시료무게</a:t>
              </a:r>
              <a:endParaRPr lang="en-US" altLang="ko-KR" sz="2400" dirty="0" smtClean="0">
                <a:solidFill>
                  <a:prstClr val="black"/>
                </a:solidFill>
              </a:endParaRPr>
            </a:p>
          </p:txBody>
        </p:sp>
        <p:cxnSp>
          <p:nvCxnSpPr>
            <p:cNvPr id="20" name="직선 연결선 19"/>
            <p:cNvCxnSpPr/>
            <p:nvPr/>
          </p:nvCxnSpPr>
          <p:spPr>
            <a:xfrm>
              <a:off x="2771800" y="2675012"/>
              <a:ext cx="295232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/>
          <p:cNvSpPr txBox="1"/>
          <p:nvPr/>
        </p:nvSpPr>
        <p:spPr>
          <a:xfrm>
            <a:off x="1763688" y="2811137"/>
            <a:ext cx="6984776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32000" lvl="1" indent="-216000">
              <a:lnSpc>
                <a:spcPct val="120000"/>
              </a:lnSpc>
              <a:spcBef>
                <a:spcPts val="600"/>
              </a:spcBef>
              <a:buFont typeface="굴림" pitchFamily="50" charset="-127"/>
              <a:buChar char="-"/>
            </a:pPr>
            <a:r>
              <a:rPr lang="ko-KR" altLang="en-US" sz="1400" dirty="0" err="1" smtClean="0">
                <a:solidFill>
                  <a:prstClr val="black"/>
                </a:solidFill>
              </a:rPr>
              <a:t>소각시</a:t>
            </a:r>
            <a:r>
              <a:rPr lang="ko-KR" altLang="en-US" sz="1400" dirty="0" smtClean="0">
                <a:solidFill>
                  <a:prstClr val="black"/>
                </a:solidFill>
              </a:rPr>
              <a:t> 일정 온도에서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미연소되는</a:t>
            </a:r>
            <a:r>
              <a:rPr lang="ko-KR" altLang="en-US" sz="1400" dirty="0" smtClean="0">
                <a:solidFill>
                  <a:prstClr val="black"/>
                </a:solidFill>
              </a:rPr>
              <a:t> 성분으로서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불연분</a:t>
            </a:r>
            <a:r>
              <a:rPr lang="ko-KR" altLang="en-US" sz="1400" dirty="0" smtClean="0">
                <a:solidFill>
                  <a:prstClr val="black"/>
                </a:solidFill>
              </a:rPr>
              <a:t> 또는 강열 잔류물이라고도 한다</a:t>
            </a:r>
            <a:r>
              <a:rPr lang="en-US" altLang="ko-KR" sz="1400" dirty="0" smtClean="0">
                <a:solidFill>
                  <a:prstClr val="black"/>
                </a:solidFill>
              </a:rPr>
              <a:t>. </a:t>
            </a:r>
            <a:r>
              <a:rPr lang="ko-KR" altLang="en-US" sz="1400" dirty="0" smtClean="0">
                <a:solidFill>
                  <a:prstClr val="black"/>
                </a:solidFill>
              </a:rPr>
              <a:t>수분측정 후 건조시료를 </a:t>
            </a:r>
            <a:r>
              <a:rPr lang="en-US" altLang="ko-KR" sz="1400" dirty="0" smtClean="0">
                <a:solidFill>
                  <a:prstClr val="black"/>
                </a:solidFill>
              </a:rPr>
              <a:t>600±25℃</a:t>
            </a:r>
            <a:r>
              <a:rPr lang="ko-KR" altLang="en-US" sz="1400" dirty="0" smtClean="0">
                <a:solidFill>
                  <a:prstClr val="black"/>
                </a:solidFill>
              </a:rPr>
              <a:t>로 강열하고 무게를 잰다</a:t>
            </a:r>
            <a:r>
              <a:rPr lang="en-US" altLang="ko-KR" sz="1400" dirty="0" smtClean="0">
                <a:solidFill>
                  <a:prstClr val="black"/>
                </a:solidFill>
              </a:rPr>
              <a:t>.</a:t>
            </a:r>
            <a:endParaRPr lang="en-US" altLang="ko-KR" sz="2400" dirty="0" smtClean="0">
              <a:solidFill>
                <a:prstClr val="black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195736" y="4025357"/>
            <a:ext cx="5256584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20000"/>
              </a:lnSpc>
              <a:spcBef>
                <a:spcPts val="600"/>
              </a:spcBef>
            </a:pPr>
            <a:r>
              <a:rPr lang="ko-KR" altLang="en-US" sz="1400" dirty="0" err="1" smtClean="0">
                <a:solidFill>
                  <a:prstClr val="black"/>
                </a:solidFill>
              </a:rPr>
              <a:t>가연분</a:t>
            </a:r>
            <a:r>
              <a:rPr lang="ko-KR" altLang="en-US" sz="1400" dirty="0" smtClean="0">
                <a:solidFill>
                  <a:prstClr val="black"/>
                </a:solidFill>
              </a:rPr>
              <a:t> 함량</a:t>
            </a:r>
            <a:r>
              <a:rPr lang="en-US" altLang="ko-KR" sz="1400" dirty="0" smtClean="0">
                <a:solidFill>
                  <a:prstClr val="black"/>
                </a:solidFill>
              </a:rPr>
              <a:t>(%) = 100 - </a:t>
            </a:r>
            <a:r>
              <a:rPr lang="ko-KR" altLang="en-US" sz="1400" dirty="0" smtClean="0">
                <a:solidFill>
                  <a:prstClr val="black"/>
                </a:solidFill>
              </a:rPr>
              <a:t>수분</a:t>
            </a:r>
            <a:r>
              <a:rPr lang="en-US" altLang="ko-KR" sz="1400" dirty="0" smtClean="0">
                <a:solidFill>
                  <a:prstClr val="black"/>
                </a:solidFill>
              </a:rPr>
              <a:t>(%) - </a:t>
            </a:r>
            <a:r>
              <a:rPr lang="ko-KR" altLang="en-US" sz="1400" dirty="0" smtClean="0">
                <a:solidFill>
                  <a:prstClr val="black"/>
                </a:solidFill>
              </a:rPr>
              <a:t>회분함량</a:t>
            </a:r>
            <a:r>
              <a:rPr lang="en-US" altLang="ko-KR" sz="1400" dirty="0" smtClean="0">
                <a:solidFill>
                  <a:prstClr val="black"/>
                </a:solidFill>
              </a:rPr>
              <a:t>(%)</a:t>
            </a:r>
            <a:endParaRPr lang="en-US" altLang="ko-KR" sz="2400" dirty="0" smtClean="0">
              <a:solidFill>
                <a:prstClr val="black"/>
              </a:solidFill>
            </a:endParaRPr>
          </a:p>
        </p:txBody>
      </p:sp>
      <p:grpSp>
        <p:nvGrpSpPr>
          <p:cNvPr id="7" name="그룹 18"/>
          <p:cNvGrpSpPr/>
          <p:nvPr/>
        </p:nvGrpSpPr>
        <p:grpSpPr>
          <a:xfrm>
            <a:off x="395536" y="2806383"/>
            <a:ext cx="1590271" cy="377573"/>
            <a:chOff x="0" y="1220636"/>
            <a:chExt cx="7879070" cy="667475"/>
          </a:xfrm>
        </p:grpSpPr>
        <p:sp>
          <p:nvSpPr>
            <p:cNvPr id="32" name="모서리가 둥근 직사각형 31"/>
            <p:cNvSpPr/>
            <p:nvPr/>
          </p:nvSpPr>
          <p:spPr>
            <a:xfrm>
              <a:off x="0" y="1220636"/>
              <a:ext cx="7848872" cy="6364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1560506"/>
                <a:satOff val="-1946"/>
                <a:lumOff val="458"/>
                <a:alphaOff val="0"/>
              </a:schemeClr>
            </a:fillRef>
            <a:effectRef idx="0">
              <a:schemeClr val="accent2">
                <a:hueOff val="1560506"/>
                <a:satOff val="-1946"/>
                <a:lumOff val="45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모서리가 둥근 직사각형 4"/>
            <p:cNvSpPr/>
            <p:nvPr/>
          </p:nvSpPr>
          <p:spPr>
            <a:xfrm>
              <a:off x="31070" y="1251702"/>
              <a:ext cx="7848000" cy="6364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600" b="1" dirty="0" smtClean="0">
                  <a:solidFill>
                    <a:prstClr val="white"/>
                  </a:solidFill>
                </a:rPr>
                <a:t>회분</a:t>
              </a:r>
              <a:endParaRPr lang="ko-KR" altLang="en-US" sz="1600" b="1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8" name="그룹 33"/>
          <p:cNvGrpSpPr/>
          <p:nvPr/>
        </p:nvGrpSpPr>
        <p:grpSpPr>
          <a:xfrm>
            <a:off x="395536" y="4025357"/>
            <a:ext cx="1584000" cy="360000"/>
            <a:chOff x="0" y="2420156"/>
            <a:chExt cx="5535573" cy="636480"/>
          </a:xfrm>
        </p:grpSpPr>
        <p:sp>
          <p:nvSpPr>
            <p:cNvPr id="35" name="모서리가 둥근 직사각형 34"/>
            <p:cNvSpPr/>
            <p:nvPr/>
          </p:nvSpPr>
          <p:spPr>
            <a:xfrm>
              <a:off x="0" y="2420156"/>
              <a:ext cx="5535573" cy="6364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3121013"/>
                <a:satOff val="-3893"/>
                <a:lumOff val="915"/>
                <a:alphaOff val="0"/>
              </a:schemeClr>
            </a:fillRef>
            <a:effectRef idx="0">
              <a:schemeClr val="accent2">
                <a:hueOff val="3121013"/>
                <a:satOff val="-3893"/>
                <a:lumOff val="91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모서리가 둥근 직사각형 4"/>
            <p:cNvSpPr/>
            <p:nvPr/>
          </p:nvSpPr>
          <p:spPr>
            <a:xfrm>
              <a:off x="31070" y="2451226"/>
              <a:ext cx="5473433" cy="5743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600" b="1" dirty="0" err="1" smtClean="0">
                  <a:solidFill>
                    <a:prstClr val="white"/>
                  </a:solidFill>
                </a:rPr>
                <a:t>가연분</a:t>
              </a:r>
              <a:endParaRPr lang="ko-KR" altLang="en-US" sz="1600" b="1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9" name="그룹 36"/>
          <p:cNvGrpSpPr/>
          <p:nvPr/>
        </p:nvGrpSpPr>
        <p:grpSpPr>
          <a:xfrm>
            <a:off x="2195736" y="3310439"/>
            <a:ext cx="5256584" cy="642910"/>
            <a:chOff x="1763688" y="2354042"/>
            <a:chExt cx="5256584" cy="642910"/>
          </a:xfrm>
        </p:grpSpPr>
        <p:sp>
          <p:nvSpPr>
            <p:cNvPr id="38" name="TextBox 37"/>
            <p:cNvSpPr txBox="1"/>
            <p:nvPr/>
          </p:nvSpPr>
          <p:spPr>
            <a:xfrm>
              <a:off x="1763688" y="2492896"/>
              <a:ext cx="5256584" cy="3508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>
                <a:lnSpc>
                  <a:spcPct val="120000"/>
                </a:lnSpc>
                <a:spcBef>
                  <a:spcPts val="600"/>
                </a:spcBef>
              </a:pPr>
              <a:r>
                <a:rPr lang="ko-KR" altLang="en-US" sz="1400" dirty="0" smtClean="0">
                  <a:solidFill>
                    <a:prstClr val="black"/>
                  </a:solidFill>
                </a:rPr>
                <a:t>회분</a:t>
              </a:r>
              <a:r>
                <a:rPr lang="en-US" altLang="ko-KR" sz="1400" dirty="0" smtClean="0">
                  <a:solidFill>
                    <a:prstClr val="black"/>
                  </a:solidFill>
                </a:rPr>
                <a:t>(%) =                                                     × 100</a:t>
              </a:r>
              <a:endParaRPr lang="en-US" altLang="ko-KR" sz="2400" dirty="0" smtClean="0">
                <a:solidFill>
                  <a:prstClr val="black"/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771800" y="2354042"/>
              <a:ext cx="2952328" cy="3254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algn="ctr">
                <a:lnSpc>
                  <a:spcPct val="120000"/>
                </a:lnSpc>
                <a:spcBef>
                  <a:spcPts val="600"/>
                </a:spcBef>
              </a:pPr>
              <a:r>
                <a:rPr lang="ko-KR" altLang="en-US" sz="1400" dirty="0" err="1" smtClean="0">
                  <a:solidFill>
                    <a:prstClr val="black"/>
                  </a:solidFill>
                </a:rPr>
                <a:t>강열후시료무게</a:t>
              </a:r>
              <a:endParaRPr lang="en-US" altLang="ko-KR" sz="2400" dirty="0" smtClean="0">
                <a:solidFill>
                  <a:prstClr val="black"/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771800" y="2671542"/>
              <a:ext cx="2952328" cy="3254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algn="ctr">
                <a:lnSpc>
                  <a:spcPct val="120000"/>
                </a:lnSpc>
                <a:spcBef>
                  <a:spcPts val="600"/>
                </a:spcBef>
              </a:pPr>
              <a:r>
                <a:rPr lang="ko-KR" altLang="en-US" sz="1400" dirty="0" err="1" smtClean="0">
                  <a:solidFill>
                    <a:prstClr val="black"/>
                  </a:solidFill>
                </a:rPr>
                <a:t>건조이전원시료무게</a:t>
              </a:r>
              <a:endParaRPr lang="en-US" altLang="ko-KR" sz="2400" dirty="0" smtClean="0">
                <a:solidFill>
                  <a:prstClr val="black"/>
                </a:solidFill>
              </a:endParaRPr>
            </a:p>
          </p:txBody>
        </p:sp>
        <p:cxnSp>
          <p:nvCxnSpPr>
            <p:cNvPr id="41" name="직선 연결선 40"/>
            <p:cNvCxnSpPr/>
            <p:nvPr/>
          </p:nvCxnSpPr>
          <p:spPr>
            <a:xfrm>
              <a:off x="2771800" y="2675012"/>
              <a:ext cx="295232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TextBox 44"/>
          <p:cNvSpPr txBox="1"/>
          <p:nvPr/>
        </p:nvSpPr>
        <p:spPr>
          <a:xfrm>
            <a:off x="1763688" y="4467321"/>
            <a:ext cx="6984776" cy="325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32000" lvl="1" indent="-216000">
              <a:lnSpc>
                <a:spcPct val="120000"/>
              </a:lnSpc>
              <a:spcBef>
                <a:spcPts val="600"/>
              </a:spcBef>
              <a:buFont typeface="굴림" pitchFamily="50" charset="-127"/>
              <a:buChar char="-"/>
            </a:pPr>
            <a:r>
              <a:rPr lang="en-US" altLang="ko-KR" sz="1400" dirty="0" err="1" smtClean="0">
                <a:solidFill>
                  <a:prstClr val="black"/>
                </a:solidFill>
              </a:rPr>
              <a:t>Dulong</a:t>
            </a:r>
            <a:r>
              <a:rPr lang="ko-KR" altLang="en-US" sz="1400" dirty="0" smtClean="0">
                <a:solidFill>
                  <a:prstClr val="black"/>
                </a:solidFill>
              </a:rPr>
              <a:t>식</a:t>
            </a:r>
            <a:endParaRPr lang="en-US" altLang="ko-KR" sz="2400" dirty="0" smtClean="0">
              <a:solidFill>
                <a:prstClr val="black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195736" y="4740275"/>
            <a:ext cx="5256584" cy="686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20000"/>
              </a:lnSpc>
              <a:spcBef>
                <a:spcPts val="600"/>
              </a:spcBef>
            </a:pPr>
            <a:r>
              <a:rPr lang="en-US" altLang="ko-KR" sz="1400" dirty="0" smtClean="0">
                <a:solidFill>
                  <a:prstClr val="black"/>
                </a:solidFill>
              </a:rPr>
              <a:t>HHV = 8,100C + 34,000{H-O/8} + 2,500S[kcal/kg -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가연분</a:t>
            </a:r>
            <a:r>
              <a:rPr lang="en-US" altLang="ko-KR" sz="1400" dirty="0" smtClean="0">
                <a:solidFill>
                  <a:prstClr val="black"/>
                </a:solidFill>
              </a:rPr>
              <a:t>]</a:t>
            </a:r>
          </a:p>
          <a:p>
            <a:pPr marL="0" lvl="1">
              <a:lnSpc>
                <a:spcPct val="120000"/>
              </a:lnSpc>
              <a:spcBef>
                <a:spcPts val="600"/>
              </a:spcBef>
            </a:pPr>
            <a:r>
              <a:rPr lang="en-US" altLang="ko-KR" sz="1400" dirty="0" smtClean="0">
                <a:solidFill>
                  <a:prstClr val="black"/>
                </a:solidFill>
              </a:rPr>
              <a:t>LHV = </a:t>
            </a:r>
            <a:r>
              <a:rPr lang="en-US" altLang="ko-KR" sz="1400" dirty="0" err="1" smtClean="0">
                <a:solidFill>
                  <a:prstClr val="black"/>
                </a:solidFill>
              </a:rPr>
              <a:t>Hh</a:t>
            </a:r>
            <a:r>
              <a:rPr lang="en-US" altLang="ko-KR" sz="1400" dirty="0" smtClean="0">
                <a:solidFill>
                  <a:prstClr val="black"/>
                </a:solidFill>
              </a:rPr>
              <a:t> × </a:t>
            </a:r>
            <a:r>
              <a:rPr lang="ko-KR" altLang="en-US" sz="1400" dirty="0" smtClean="0">
                <a:solidFill>
                  <a:prstClr val="black"/>
                </a:solidFill>
              </a:rPr>
              <a:t>가연분율 </a:t>
            </a:r>
            <a:r>
              <a:rPr lang="en-US" altLang="ko-KR" sz="1400" dirty="0" smtClean="0">
                <a:solidFill>
                  <a:prstClr val="black"/>
                </a:solidFill>
              </a:rPr>
              <a:t>- 600 × {9H + </a:t>
            </a:r>
            <a:r>
              <a:rPr lang="ko-KR" altLang="en-US" sz="1400" dirty="0" smtClean="0">
                <a:solidFill>
                  <a:prstClr val="black"/>
                </a:solidFill>
              </a:rPr>
              <a:t>수분분율</a:t>
            </a:r>
            <a:r>
              <a:rPr lang="en-US" altLang="ko-KR" sz="1400" dirty="0" smtClean="0">
                <a:solidFill>
                  <a:prstClr val="black"/>
                </a:solidFill>
              </a:rPr>
              <a:t>}[kcal/</a:t>
            </a:r>
            <a:r>
              <a:rPr lang="en-US" altLang="ko-KR" sz="1400" dirty="0" err="1" smtClean="0">
                <a:solidFill>
                  <a:prstClr val="black"/>
                </a:solidFill>
              </a:rPr>
              <a:t>lg</a:t>
            </a:r>
            <a:r>
              <a:rPr lang="en-US" altLang="ko-KR" sz="1400" dirty="0" smtClean="0">
                <a:solidFill>
                  <a:prstClr val="black"/>
                </a:solidFill>
              </a:rPr>
              <a:t> -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습몰</a:t>
            </a:r>
            <a:r>
              <a:rPr lang="en-US" altLang="ko-KR" sz="1400" dirty="0" smtClean="0">
                <a:solidFill>
                  <a:prstClr val="black"/>
                </a:solidFill>
              </a:rPr>
              <a:t>]</a:t>
            </a:r>
            <a:endParaRPr lang="en-US" altLang="ko-KR" sz="2400" dirty="0" smtClean="0">
              <a:solidFill>
                <a:prstClr val="black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763688" y="5350024"/>
            <a:ext cx="6984776" cy="325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32000" lvl="1" indent="-216000">
              <a:lnSpc>
                <a:spcPct val="120000"/>
              </a:lnSpc>
              <a:spcBef>
                <a:spcPts val="600"/>
              </a:spcBef>
              <a:buFont typeface="굴림" pitchFamily="50" charset="-127"/>
              <a:buChar char="-"/>
            </a:pPr>
            <a:r>
              <a:rPr lang="en-US" altLang="ko-KR" sz="1400" dirty="0" err="1" smtClean="0">
                <a:solidFill>
                  <a:prstClr val="black"/>
                </a:solidFill>
              </a:rPr>
              <a:t>Steuer</a:t>
            </a:r>
            <a:r>
              <a:rPr lang="ko-KR" altLang="en-US" sz="1400" dirty="0" smtClean="0">
                <a:solidFill>
                  <a:prstClr val="black"/>
                </a:solidFill>
              </a:rPr>
              <a:t>식</a:t>
            </a:r>
            <a:endParaRPr lang="en-US" altLang="ko-KR" sz="2400" dirty="0" smtClean="0">
              <a:solidFill>
                <a:prstClr val="black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195736" y="5622978"/>
            <a:ext cx="6408712" cy="686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20000"/>
              </a:lnSpc>
              <a:spcBef>
                <a:spcPts val="600"/>
              </a:spcBef>
            </a:pPr>
            <a:r>
              <a:rPr lang="en-US" altLang="ko-KR" sz="1400" dirty="0" smtClean="0">
                <a:solidFill>
                  <a:prstClr val="black"/>
                </a:solidFill>
              </a:rPr>
              <a:t>HHV = 8,100(C-3/80)+5,700{3/80}+34,500{H-O/16}+2,500S[kcal/kg-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가연분</a:t>
            </a:r>
            <a:r>
              <a:rPr lang="en-US" altLang="ko-KR" sz="1400" dirty="0" smtClean="0">
                <a:solidFill>
                  <a:prstClr val="black"/>
                </a:solidFill>
              </a:rPr>
              <a:t>]</a:t>
            </a:r>
          </a:p>
          <a:p>
            <a:pPr marL="0" lvl="1">
              <a:lnSpc>
                <a:spcPct val="120000"/>
              </a:lnSpc>
              <a:spcBef>
                <a:spcPts val="600"/>
              </a:spcBef>
            </a:pPr>
            <a:r>
              <a:rPr lang="en-US" altLang="ko-KR" sz="1400" dirty="0" smtClean="0">
                <a:solidFill>
                  <a:prstClr val="black"/>
                </a:solidFill>
              </a:rPr>
              <a:t>LHV = </a:t>
            </a:r>
            <a:r>
              <a:rPr lang="en-US" altLang="ko-KR" sz="1400" dirty="0" err="1" smtClean="0">
                <a:solidFill>
                  <a:prstClr val="black"/>
                </a:solidFill>
              </a:rPr>
              <a:t>Hh</a:t>
            </a:r>
            <a:r>
              <a:rPr lang="en-US" altLang="ko-KR" sz="1400" dirty="0" smtClean="0">
                <a:solidFill>
                  <a:prstClr val="black"/>
                </a:solidFill>
              </a:rPr>
              <a:t> × </a:t>
            </a:r>
            <a:r>
              <a:rPr lang="ko-KR" altLang="en-US" sz="1400" dirty="0" smtClean="0">
                <a:solidFill>
                  <a:prstClr val="black"/>
                </a:solidFill>
              </a:rPr>
              <a:t>가연분율 </a:t>
            </a:r>
            <a:r>
              <a:rPr lang="en-US" altLang="ko-KR" sz="1400" dirty="0" smtClean="0">
                <a:solidFill>
                  <a:prstClr val="black"/>
                </a:solidFill>
              </a:rPr>
              <a:t>- 600 × {9H + </a:t>
            </a:r>
            <a:r>
              <a:rPr lang="ko-KR" altLang="en-US" sz="1400" dirty="0" smtClean="0">
                <a:solidFill>
                  <a:prstClr val="black"/>
                </a:solidFill>
              </a:rPr>
              <a:t>수분분율</a:t>
            </a:r>
            <a:r>
              <a:rPr lang="en-US" altLang="ko-KR" sz="1400" dirty="0" smtClean="0">
                <a:solidFill>
                  <a:prstClr val="black"/>
                </a:solidFill>
              </a:rPr>
              <a:t>}[kcal/</a:t>
            </a:r>
            <a:r>
              <a:rPr lang="en-US" altLang="ko-KR" sz="1400" dirty="0" err="1" smtClean="0">
                <a:solidFill>
                  <a:prstClr val="black"/>
                </a:solidFill>
              </a:rPr>
              <a:t>lg</a:t>
            </a:r>
            <a:r>
              <a:rPr lang="en-US" altLang="ko-KR" sz="1400" dirty="0" smtClean="0">
                <a:solidFill>
                  <a:prstClr val="black"/>
                </a:solidFill>
              </a:rPr>
              <a:t> -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습몰</a:t>
            </a:r>
            <a:r>
              <a:rPr lang="en-US" altLang="ko-KR" sz="1400" dirty="0" smtClean="0">
                <a:solidFill>
                  <a:prstClr val="black"/>
                </a:solidFill>
              </a:rPr>
              <a:t>]</a:t>
            </a:r>
            <a:endParaRPr lang="en-US" altLang="ko-KR" sz="2400" dirty="0" smtClean="0">
              <a:solidFill>
                <a:prstClr val="black"/>
              </a:solidFill>
            </a:endParaRPr>
          </a:p>
        </p:txBody>
      </p:sp>
      <p:grpSp>
        <p:nvGrpSpPr>
          <p:cNvPr id="10" name="그룹 48"/>
          <p:cNvGrpSpPr/>
          <p:nvPr/>
        </p:nvGrpSpPr>
        <p:grpSpPr>
          <a:xfrm>
            <a:off x="395536" y="4462512"/>
            <a:ext cx="1584000" cy="360000"/>
            <a:chOff x="0" y="3991376"/>
            <a:chExt cx="7848871" cy="542381"/>
          </a:xfrm>
        </p:grpSpPr>
        <p:sp>
          <p:nvSpPr>
            <p:cNvPr id="50" name="모서리가 둥근 직사각형 49"/>
            <p:cNvSpPr/>
            <p:nvPr/>
          </p:nvSpPr>
          <p:spPr>
            <a:xfrm>
              <a:off x="0" y="3991376"/>
              <a:ext cx="7848871" cy="54238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4681519"/>
                <a:satOff val="-5839"/>
                <a:lumOff val="1373"/>
                <a:alphaOff val="0"/>
              </a:schemeClr>
            </a:fillRef>
            <a:effectRef idx="0">
              <a:schemeClr val="accent2">
                <a:hueOff val="4681519"/>
                <a:satOff val="-5839"/>
                <a:lumOff val="137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1" name="모서리가 둥근 직사각형 4"/>
            <p:cNvSpPr/>
            <p:nvPr/>
          </p:nvSpPr>
          <p:spPr>
            <a:xfrm>
              <a:off x="26477" y="4017853"/>
              <a:ext cx="7795917" cy="4894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600" b="1" dirty="0" smtClean="0">
                  <a:solidFill>
                    <a:prstClr val="white"/>
                  </a:solidFill>
                </a:rPr>
                <a:t>발열량</a:t>
              </a:r>
              <a:endParaRPr lang="ko-KR" altLang="en-US" sz="1600" b="1" dirty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01878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fontAlgn="base">
              <a:lnSpc>
                <a:spcPct val="150000"/>
              </a:lnSpc>
            </a:pPr>
            <a:endParaRPr lang="en-US" altLang="ko-KR" sz="1400" b="1" dirty="0" smtClean="0">
              <a:solidFill>
                <a:prstClr val="black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기술의 특징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096344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err="1" smtClean="0">
                <a:solidFill>
                  <a:srgbClr val="333333"/>
                </a:solidFill>
              </a:rPr>
              <a:t>분체</a:t>
            </a:r>
            <a:r>
              <a:rPr lang="ko-KR" altLang="en-US" sz="1600" b="1" dirty="0" smtClean="0">
                <a:solidFill>
                  <a:srgbClr val="333333"/>
                </a:solidFill>
              </a:rPr>
              <a:t> 연료 특성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3568" y="1268760"/>
            <a:ext cx="8064896" cy="2468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>
              <a:lnSpc>
                <a:spcPct val="12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음식물쓰레기 처리 시 처리비용 중 가장 많은 비중을 차지하는 것은 건조 시 요구되는 에너지 비용이다</a:t>
            </a:r>
            <a:r>
              <a:rPr lang="en-US" altLang="ko-KR" sz="1600" dirty="0" smtClean="0">
                <a:solidFill>
                  <a:prstClr val="black"/>
                </a:solidFill>
              </a:rPr>
              <a:t>. </a:t>
            </a:r>
          </a:p>
          <a:p>
            <a:pPr marL="216000" indent="-216000">
              <a:lnSpc>
                <a:spcPct val="12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건조기에서 음식물쓰레기 건조특성은 시간에 따라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함수율이</a:t>
            </a:r>
            <a:r>
              <a:rPr lang="ko-KR" altLang="en-US" sz="1600" dirty="0" smtClean="0">
                <a:solidFill>
                  <a:prstClr val="black"/>
                </a:solidFill>
              </a:rPr>
              <a:t> 직선적으로 감소하는 경향을 보이며</a:t>
            </a:r>
            <a:r>
              <a:rPr lang="en-US" altLang="ko-KR" sz="1600" dirty="0" smtClean="0">
                <a:solidFill>
                  <a:prstClr val="black"/>
                </a:solidFill>
              </a:rPr>
              <a:t>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함수율</a:t>
            </a:r>
            <a:r>
              <a:rPr lang="ko-KR" altLang="en-US" sz="1600" dirty="0" smtClean="0">
                <a:solidFill>
                  <a:prstClr val="black"/>
                </a:solidFill>
              </a:rPr>
              <a:t> 약 </a:t>
            </a:r>
            <a:r>
              <a:rPr lang="en-US" altLang="ko-KR" sz="1600" dirty="0" smtClean="0">
                <a:solidFill>
                  <a:prstClr val="black"/>
                </a:solidFill>
              </a:rPr>
              <a:t>48%</a:t>
            </a:r>
            <a:r>
              <a:rPr lang="ko-KR" altLang="en-US" sz="1600" dirty="0" smtClean="0">
                <a:solidFill>
                  <a:prstClr val="black"/>
                </a:solidFill>
              </a:rPr>
              <a:t>인 음식물쓰레기가 건조온도 </a:t>
            </a:r>
            <a:r>
              <a:rPr lang="en-US" altLang="ko-KR" sz="1600" dirty="0" smtClean="0">
                <a:solidFill>
                  <a:prstClr val="black"/>
                </a:solidFill>
              </a:rPr>
              <a:t>105℃ </a:t>
            </a:r>
            <a:r>
              <a:rPr lang="ko-KR" altLang="en-US" sz="1600" dirty="0" smtClean="0">
                <a:solidFill>
                  <a:prstClr val="black"/>
                </a:solidFill>
              </a:rPr>
              <a:t>에서 </a:t>
            </a:r>
            <a:r>
              <a:rPr lang="en-US" altLang="ko-KR" sz="1600" dirty="0" smtClean="0">
                <a:solidFill>
                  <a:prstClr val="black"/>
                </a:solidFill>
              </a:rPr>
              <a:t>40</a:t>
            </a:r>
            <a:r>
              <a:rPr lang="ko-KR" altLang="en-US" sz="1600" dirty="0" smtClean="0">
                <a:solidFill>
                  <a:prstClr val="black"/>
                </a:solidFill>
              </a:rPr>
              <a:t>분만에 </a:t>
            </a:r>
            <a:r>
              <a:rPr lang="en-US" altLang="ko-KR" sz="1600" dirty="0" smtClean="0">
                <a:solidFill>
                  <a:prstClr val="black"/>
                </a:solidFill>
              </a:rPr>
              <a:t>5%</a:t>
            </a:r>
            <a:r>
              <a:rPr lang="ko-KR" altLang="en-US" sz="1600" dirty="0" smtClean="0">
                <a:solidFill>
                  <a:prstClr val="black"/>
                </a:solidFill>
              </a:rPr>
              <a:t>로 건조되었다</a:t>
            </a:r>
            <a:r>
              <a:rPr lang="en-US" altLang="ko-KR" sz="1600" dirty="0" smtClean="0">
                <a:solidFill>
                  <a:prstClr val="black"/>
                </a:solidFill>
              </a:rPr>
              <a:t>. </a:t>
            </a:r>
          </a:p>
          <a:p>
            <a:pPr marL="216000" indent="-216000">
              <a:lnSpc>
                <a:spcPct val="12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err="1" smtClean="0">
                <a:solidFill>
                  <a:prstClr val="black"/>
                </a:solidFill>
              </a:rPr>
              <a:t>분체연료의</a:t>
            </a:r>
            <a:r>
              <a:rPr lang="ko-KR" altLang="en-US" sz="1600" dirty="0" smtClean="0">
                <a:solidFill>
                  <a:prstClr val="black"/>
                </a:solidFill>
              </a:rPr>
              <a:t>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열중량</a:t>
            </a:r>
            <a:r>
              <a:rPr lang="ko-KR" altLang="en-US" sz="1600" dirty="0" smtClean="0">
                <a:solidFill>
                  <a:prstClr val="black"/>
                </a:solidFill>
              </a:rPr>
              <a:t> 감소구간은 </a:t>
            </a:r>
            <a:r>
              <a:rPr lang="en-US" altLang="ko-KR" sz="1600" dirty="0" smtClean="0">
                <a:solidFill>
                  <a:prstClr val="black"/>
                </a:solidFill>
              </a:rPr>
              <a:t>200~400℃</a:t>
            </a:r>
            <a:r>
              <a:rPr lang="ko-KR" altLang="en-US" sz="1600" dirty="0" smtClean="0">
                <a:solidFill>
                  <a:prstClr val="black"/>
                </a:solidFill>
              </a:rPr>
              <a:t>이며 이는 열에 의하여 휘발분이 휘발하는 온도구간이다</a:t>
            </a:r>
            <a:r>
              <a:rPr lang="en-US" altLang="ko-KR" sz="1600" dirty="0" smtClean="0">
                <a:solidFill>
                  <a:prstClr val="black"/>
                </a:solidFill>
              </a:rPr>
              <a:t>. </a:t>
            </a:r>
          </a:p>
        </p:txBody>
      </p:sp>
      <p:grpSp>
        <p:nvGrpSpPr>
          <p:cNvPr id="2" name="그룹 8"/>
          <p:cNvGrpSpPr/>
          <p:nvPr/>
        </p:nvGrpSpPr>
        <p:grpSpPr>
          <a:xfrm>
            <a:off x="1689888" y="3645024"/>
            <a:ext cx="5834440" cy="2241002"/>
            <a:chOff x="1043608" y="3573016"/>
            <a:chExt cx="7098128" cy="2726382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1043608" y="3573016"/>
              <a:ext cx="3569736" cy="2675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4572000" y="3573016"/>
              <a:ext cx="3569736" cy="27263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TextBox 13"/>
          <p:cNvSpPr txBox="1"/>
          <p:nvPr/>
        </p:nvSpPr>
        <p:spPr>
          <a:xfrm>
            <a:off x="1763688" y="5803900"/>
            <a:ext cx="5904656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 algn="ctr">
              <a:lnSpc>
                <a:spcPct val="120000"/>
              </a:lnSpc>
              <a:spcBef>
                <a:spcPts val="1200"/>
              </a:spcBef>
            </a:pPr>
            <a:r>
              <a:rPr lang="en-US" altLang="ko-KR" sz="1200" dirty="0" smtClean="0">
                <a:solidFill>
                  <a:prstClr val="black"/>
                </a:solidFill>
              </a:rPr>
              <a:t>[</a:t>
            </a:r>
            <a:r>
              <a:rPr lang="ko-KR" altLang="en-US" sz="1200" dirty="0" err="1" smtClean="0">
                <a:solidFill>
                  <a:prstClr val="black"/>
                </a:solidFill>
              </a:rPr>
              <a:t>중간처리물</a:t>
            </a:r>
            <a:r>
              <a:rPr lang="ko-KR" altLang="en-US" sz="1200" dirty="0" smtClean="0">
                <a:solidFill>
                  <a:prstClr val="black"/>
                </a:solidFill>
              </a:rPr>
              <a:t> 건조특성</a:t>
            </a:r>
            <a:r>
              <a:rPr lang="en-US" altLang="ko-KR" sz="1200" dirty="0" smtClean="0">
                <a:solidFill>
                  <a:prstClr val="black"/>
                </a:solidFill>
              </a:rPr>
              <a:t>]                        </a:t>
            </a:r>
            <a:r>
              <a:rPr lang="ko-KR" altLang="en-US" sz="1200" dirty="0" smtClean="0">
                <a:solidFill>
                  <a:prstClr val="black"/>
                </a:solidFill>
              </a:rPr>
              <a:t> </a:t>
            </a:r>
            <a:r>
              <a:rPr lang="en-US" altLang="ko-KR" sz="1200" dirty="0" smtClean="0">
                <a:solidFill>
                  <a:prstClr val="black"/>
                </a:solidFill>
              </a:rPr>
              <a:t>[</a:t>
            </a:r>
            <a:r>
              <a:rPr lang="ko-KR" altLang="en-US" sz="1200" dirty="0" err="1" smtClean="0">
                <a:solidFill>
                  <a:prstClr val="black"/>
                </a:solidFill>
              </a:rPr>
              <a:t>최종처리물</a:t>
            </a:r>
            <a:r>
              <a:rPr lang="ko-KR" altLang="en-US" sz="1200" dirty="0" smtClean="0">
                <a:solidFill>
                  <a:prstClr val="black"/>
                </a:solidFill>
              </a:rPr>
              <a:t> 건조특성</a:t>
            </a:r>
            <a:r>
              <a:rPr lang="en-US" altLang="ko-KR" sz="1200" dirty="0" smtClean="0">
                <a:solidFill>
                  <a:prstClr val="black"/>
                </a:solidFill>
              </a:rPr>
              <a:t>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01878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fontAlgn="base">
              <a:lnSpc>
                <a:spcPct val="150000"/>
              </a:lnSpc>
            </a:pPr>
            <a:endParaRPr lang="en-US" altLang="ko-KR" sz="1400" b="1" dirty="0" smtClean="0">
              <a:solidFill>
                <a:prstClr val="black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기술성 분석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096344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smtClean="0">
                <a:solidFill>
                  <a:srgbClr val="333333"/>
                </a:solidFill>
              </a:rPr>
              <a:t>기술적 측면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3568" y="1268760"/>
            <a:ext cx="8064896" cy="40457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>
              <a:lnSpc>
                <a:spcPct val="15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폐기물을 에너지원으로 활용하기 위하여 규격이 필요하며 음식물쓰레기를 주로 하는 고형화 연료는 에너지회수시설의 연료로 활용할 수 있는 법적인 근거가 마련되어있다</a:t>
            </a:r>
            <a:r>
              <a:rPr lang="en-US" altLang="ko-KR" sz="1600" dirty="0" smtClean="0">
                <a:solidFill>
                  <a:prstClr val="black"/>
                </a:solidFill>
              </a:rPr>
              <a:t>. </a:t>
            </a:r>
          </a:p>
          <a:p>
            <a:pPr marL="216000" indent="-216000">
              <a:lnSpc>
                <a:spcPct val="15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err="1" smtClean="0">
                <a:solidFill>
                  <a:prstClr val="black"/>
                </a:solidFill>
              </a:rPr>
              <a:t>폐플라스틱</a:t>
            </a:r>
            <a:r>
              <a:rPr lang="ko-KR" altLang="en-US" sz="1600" dirty="0" smtClean="0">
                <a:solidFill>
                  <a:prstClr val="black"/>
                </a:solidFill>
              </a:rPr>
              <a:t> 고형연료의 경우 자원의 절약과 재활용촉진에 관한 법률 시행규칙에 의하여 고형연료제품의 품질기준</a:t>
            </a:r>
            <a:r>
              <a:rPr lang="en-US" altLang="ko-KR" sz="1600" dirty="0" smtClean="0">
                <a:solidFill>
                  <a:prstClr val="black"/>
                </a:solidFill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</a:rPr>
              <a:t>규격 및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규격별</a:t>
            </a:r>
            <a:r>
              <a:rPr lang="ko-KR" altLang="en-US" sz="1600" dirty="0" smtClean="0">
                <a:solidFill>
                  <a:prstClr val="black"/>
                </a:solidFill>
              </a:rPr>
              <a:t> 사용처를 규정하고 있다</a:t>
            </a:r>
            <a:r>
              <a:rPr lang="en-US" altLang="ko-KR" sz="1600" dirty="0" smtClean="0">
                <a:solidFill>
                  <a:prstClr val="black"/>
                </a:solidFill>
              </a:rPr>
              <a:t>.</a:t>
            </a:r>
          </a:p>
          <a:p>
            <a:pPr marL="216000" indent="-216000">
              <a:lnSpc>
                <a:spcPct val="15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음식물쓰레기를 주로 하는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유기성폐기물의</a:t>
            </a:r>
            <a:r>
              <a:rPr lang="ko-KR" altLang="en-US" sz="1600" dirty="0" smtClean="0">
                <a:solidFill>
                  <a:prstClr val="black"/>
                </a:solidFill>
              </a:rPr>
              <a:t> 경우 이러한 규격이 아직 존재하지 않는다</a:t>
            </a:r>
            <a:r>
              <a:rPr lang="en-US" altLang="ko-KR" sz="1600" dirty="0" smtClean="0">
                <a:solidFill>
                  <a:prstClr val="black"/>
                </a:solidFill>
              </a:rPr>
              <a:t>.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유기성폐기물을</a:t>
            </a:r>
            <a:r>
              <a:rPr lang="ko-KR" altLang="en-US" sz="1600" dirty="0" smtClean="0">
                <a:solidFill>
                  <a:prstClr val="black"/>
                </a:solidFill>
              </a:rPr>
              <a:t> 이용한 고형연료의 특성을 면밀히 분석하고 이를 원료로 한 연소장치를 운전시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연소성</a:t>
            </a:r>
            <a:r>
              <a:rPr lang="ko-KR" altLang="en-US" sz="1600" dirty="0" smtClean="0">
                <a:solidFill>
                  <a:prstClr val="black"/>
                </a:solidFill>
              </a:rPr>
              <a:t> 및 환경적인 측면에서 연료로서의 갖추어야 할 항목을 분석 평가하여 연로로서의 규격을 제정하여야 하며 이 과정에서 관련기술이 파생될 수 있다</a:t>
            </a:r>
            <a:r>
              <a:rPr lang="en-US" altLang="ko-KR" sz="1600" dirty="0" smtClean="0">
                <a:solidFill>
                  <a:prstClr val="black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01878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fontAlgn="base">
              <a:lnSpc>
                <a:spcPct val="150000"/>
              </a:lnSpc>
            </a:pPr>
            <a:endParaRPr lang="en-US" altLang="ko-KR" sz="1400" b="1" dirty="0" smtClean="0">
              <a:solidFill>
                <a:prstClr val="black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기술성 분석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096344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smtClean="0">
                <a:solidFill>
                  <a:srgbClr val="333333"/>
                </a:solidFill>
              </a:rPr>
              <a:t>기술적 측면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3568" y="1268760"/>
            <a:ext cx="806489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>
              <a:lnSpc>
                <a:spcPct val="15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공정관련기술은 음식물쓰레기로부터의 협잡물제거</a:t>
            </a:r>
            <a:r>
              <a:rPr lang="en-US" altLang="ko-KR" sz="1600" dirty="0" smtClean="0">
                <a:solidFill>
                  <a:prstClr val="black"/>
                </a:solidFill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</a:rPr>
              <a:t>탈수</a:t>
            </a:r>
            <a:r>
              <a:rPr lang="en-US" altLang="ko-KR" sz="1600" dirty="0" smtClean="0">
                <a:solidFill>
                  <a:prstClr val="black"/>
                </a:solidFill>
              </a:rPr>
              <a:t>,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탈염분</a:t>
            </a:r>
            <a:r>
              <a:rPr lang="en-US" altLang="ko-KR" sz="1600" dirty="0" smtClean="0">
                <a:solidFill>
                  <a:prstClr val="black"/>
                </a:solidFill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</a:rPr>
              <a:t>건조</a:t>
            </a:r>
            <a:r>
              <a:rPr lang="en-US" altLang="ko-KR" sz="1600" dirty="0" smtClean="0">
                <a:solidFill>
                  <a:prstClr val="black"/>
                </a:solidFill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</a:rPr>
              <a:t>파쇄가 있으며 연료로 활용하기 위하여 연료자체의 고유한 특성 즉 연료의 발열량</a:t>
            </a:r>
            <a:r>
              <a:rPr lang="en-US" altLang="ko-KR" sz="1600" dirty="0" smtClean="0">
                <a:solidFill>
                  <a:prstClr val="black"/>
                </a:solidFill>
              </a:rPr>
              <a:t>,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삼성분</a:t>
            </a:r>
            <a:r>
              <a:rPr lang="en-US" altLang="ko-KR" sz="1600" dirty="0" smtClean="0">
                <a:solidFill>
                  <a:prstClr val="black"/>
                </a:solidFill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</a:rPr>
              <a:t>원소성분</a:t>
            </a:r>
            <a:r>
              <a:rPr lang="en-US" altLang="ko-KR" sz="1600" dirty="0" smtClean="0">
                <a:solidFill>
                  <a:prstClr val="black"/>
                </a:solidFill>
              </a:rPr>
              <a:t>,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휘발분</a:t>
            </a:r>
            <a:r>
              <a:rPr lang="en-US" altLang="ko-KR" sz="1600" dirty="0" smtClean="0">
                <a:solidFill>
                  <a:prstClr val="black"/>
                </a:solidFill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</a:rPr>
              <a:t>염분함량</a:t>
            </a:r>
            <a:r>
              <a:rPr lang="en-US" altLang="ko-KR" sz="1600" dirty="0" smtClean="0">
                <a:solidFill>
                  <a:prstClr val="black"/>
                </a:solidFill>
              </a:rPr>
              <a:t>,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분체입도등을</a:t>
            </a:r>
            <a:r>
              <a:rPr lang="ko-KR" altLang="en-US" sz="1600" dirty="0" smtClean="0">
                <a:solidFill>
                  <a:prstClr val="black"/>
                </a:solidFill>
              </a:rPr>
              <a:t> 고려하여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연소시</a:t>
            </a:r>
            <a:r>
              <a:rPr lang="ko-KR" altLang="en-US" sz="1600" dirty="0" smtClean="0">
                <a:solidFill>
                  <a:prstClr val="black"/>
                </a:solidFill>
              </a:rPr>
              <a:t> 발생 할 수 있는 모든 현상을 고려하여 완전연소를 유도할 수 있도록 연료로써 필요한 </a:t>
            </a:r>
            <a:r>
              <a:rPr lang="en-US" altLang="ko-KR" sz="1600" dirty="0" smtClean="0">
                <a:solidFill>
                  <a:prstClr val="black"/>
                </a:solidFill>
              </a:rPr>
              <a:t>spec</a:t>
            </a:r>
            <a:r>
              <a:rPr lang="ko-KR" altLang="en-US" sz="1600" dirty="0" smtClean="0">
                <a:solidFill>
                  <a:prstClr val="black"/>
                </a:solidFill>
              </a:rPr>
              <a:t>을 정한다</a:t>
            </a:r>
            <a:r>
              <a:rPr lang="en-US" altLang="ko-KR" sz="1600" dirty="0" smtClean="0">
                <a:solidFill>
                  <a:prstClr val="black"/>
                </a:solidFill>
              </a:rPr>
              <a:t>.</a:t>
            </a:r>
          </a:p>
          <a:p>
            <a:pPr marL="216000" indent="-216000">
              <a:lnSpc>
                <a:spcPct val="15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분말형태의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고형화연료가</a:t>
            </a:r>
            <a:r>
              <a:rPr lang="ko-KR" altLang="en-US" sz="1600" dirty="0" smtClean="0">
                <a:solidFill>
                  <a:prstClr val="black"/>
                </a:solidFill>
              </a:rPr>
              <a:t> 거의 완전 연소를 하기 위하여는 연소장치가 연료로서의 특성에 맞게 설계 제작 운전되어야 한다</a:t>
            </a:r>
            <a:r>
              <a:rPr lang="en-US" altLang="ko-KR" sz="1600" dirty="0" smtClean="0">
                <a:solidFill>
                  <a:prstClr val="black"/>
                </a:solidFill>
              </a:rPr>
              <a:t>.</a:t>
            </a:r>
          </a:p>
          <a:p>
            <a:pPr marL="216000" indent="-216000">
              <a:lnSpc>
                <a:spcPct val="15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err="1" smtClean="0">
                <a:solidFill>
                  <a:prstClr val="black"/>
                </a:solidFill>
              </a:rPr>
              <a:t>분체연료는</a:t>
            </a:r>
            <a:r>
              <a:rPr lang="ko-KR" altLang="en-US" sz="1600" dirty="0" smtClean="0">
                <a:solidFill>
                  <a:prstClr val="black"/>
                </a:solidFill>
              </a:rPr>
              <a:t> 제어 조건에 따라 일정하게 공급되어야 하며 연소공기에 균일하게 분산되어야 하고 분말연료의 착화 및 연소로 설계</a:t>
            </a:r>
            <a:r>
              <a:rPr lang="en-US" altLang="ko-KR" sz="1600" dirty="0" smtClean="0">
                <a:solidFill>
                  <a:prstClr val="black"/>
                </a:solidFill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</a:rPr>
              <a:t>스팀의 발생</a:t>
            </a:r>
            <a:r>
              <a:rPr lang="en-US" altLang="ko-KR" sz="1600" dirty="0" smtClean="0">
                <a:solidFill>
                  <a:prstClr val="black"/>
                </a:solidFill>
              </a:rPr>
              <a:t>,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회재처리장치</a:t>
            </a:r>
            <a:r>
              <a:rPr lang="en-US" altLang="ko-KR" sz="1600" dirty="0" smtClean="0">
                <a:solidFill>
                  <a:prstClr val="black"/>
                </a:solidFill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</a:rPr>
              <a:t>연소공기 분배 및 공급장치 그리고 이러한 요소 등을 통합하고 관리하기 위한 제어장치가 있어야 한다</a:t>
            </a:r>
            <a:r>
              <a:rPr lang="en-US" altLang="ko-KR" sz="1600" dirty="0" smtClean="0">
                <a:solidFill>
                  <a:prstClr val="black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01878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fontAlgn="base">
              <a:lnSpc>
                <a:spcPct val="150000"/>
              </a:lnSpc>
            </a:pPr>
            <a:endParaRPr lang="en-US" altLang="ko-KR" sz="1400" b="1" dirty="0" smtClean="0">
              <a:solidFill>
                <a:prstClr val="black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기술성 분석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096344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smtClean="0">
                <a:solidFill>
                  <a:srgbClr val="333333"/>
                </a:solidFill>
              </a:rPr>
              <a:t>산업</a:t>
            </a:r>
            <a:r>
              <a:rPr lang="en-US" altLang="ko-KR" sz="1600" b="1" dirty="0" smtClean="0">
                <a:solidFill>
                  <a:srgbClr val="333333"/>
                </a:solidFill>
              </a:rPr>
              <a:t>·</a:t>
            </a:r>
            <a:r>
              <a:rPr lang="ko-KR" altLang="en-US" sz="1600" b="1" dirty="0" smtClean="0">
                <a:solidFill>
                  <a:srgbClr val="333333"/>
                </a:solidFill>
              </a:rPr>
              <a:t>경제적 측면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3568" y="1268760"/>
            <a:ext cx="8064896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>
              <a:lnSpc>
                <a:spcPct val="15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국내에서 발생한 음식물쓰레기 전량을 대체연료화 하였을 때 얻을 수 있는 최대 에너지는  </a:t>
            </a:r>
            <a:r>
              <a:rPr lang="en-US" altLang="ko-KR" sz="1600" dirty="0" smtClean="0">
                <a:solidFill>
                  <a:prstClr val="black"/>
                </a:solidFill>
              </a:rPr>
              <a:t>3.54×10</a:t>
            </a:r>
            <a:r>
              <a:rPr lang="en-US" altLang="ko-KR" sz="1600" baseline="30000" dirty="0" smtClean="0">
                <a:solidFill>
                  <a:prstClr val="black"/>
                </a:solidFill>
              </a:rPr>
              <a:t>12</a:t>
            </a:r>
            <a:r>
              <a:rPr lang="en-US" altLang="ko-KR" sz="1600" dirty="0" smtClean="0">
                <a:solidFill>
                  <a:prstClr val="black"/>
                </a:solidFill>
              </a:rPr>
              <a:t>[kcal]</a:t>
            </a:r>
            <a:r>
              <a:rPr lang="ko-KR" altLang="en-US" sz="1600" dirty="0" smtClean="0">
                <a:solidFill>
                  <a:prstClr val="black"/>
                </a:solidFill>
              </a:rPr>
              <a:t>이며 이를 </a:t>
            </a:r>
            <a:r>
              <a:rPr lang="en-US" altLang="ko-KR" sz="1600" dirty="0" smtClean="0">
                <a:solidFill>
                  <a:prstClr val="black"/>
                </a:solidFill>
              </a:rPr>
              <a:t>TOE</a:t>
            </a:r>
            <a:r>
              <a:rPr lang="ko-KR" altLang="en-US" sz="1600" dirty="0" smtClean="0">
                <a:solidFill>
                  <a:prstClr val="black"/>
                </a:solidFill>
              </a:rPr>
              <a:t>로 환산하면 </a:t>
            </a:r>
            <a:r>
              <a:rPr lang="en-US" altLang="ko-KR" sz="1600" dirty="0" smtClean="0">
                <a:solidFill>
                  <a:prstClr val="black"/>
                </a:solidFill>
              </a:rPr>
              <a:t>354,000TOE</a:t>
            </a:r>
            <a:r>
              <a:rPr lang="ko-KR" altLang="en-US" sz="1600" dirty="0" smtClean="0">
                <a:solidFill>
                  <a:prstClr val="black"/>
                </a:solidFill>
              </a:rPr>
              <a:t>에 해당한다</a:t>
            </a:r>
            <a:r>
              <a:rPr lang="en-US" altLang="ko-KR" sz="1600" dirty="0" smtClean="0">
                <a:solidFill>
                  <a:prstClr val="black"/>
                </a:solidFill>
              </a:rPr>
              <a:t>. </a:t>
            </a:r>
            <a:br>
              <a:rPr lang="en-US" altLang="ko-KR" sz="1600" dirty="0" smtClean="0">
                <a:solidFill>
                  <a:prstClr val="black"/>
                </a:solidFill>
              </a:rPr>
            </a:br>
            <a:r>
              <a:rPr lang="ko-KR" altLang="en-US" sz="1600" dirty="0" smtClean="0">
                <a:solidFill>
                  <a:prstClr val="black"/>
                </a:solidFill>
              </a:rPr>
              <a:t>실제로 고형연료 제조 시 탈수 및 염분제거과정에서 일부 유기물의 손실이 불가피하다</a:t>
            </a:r>
            <a:r>
              <a:rPr lang="en-US" altLang="ko-KR" sz="1600" dirty="0" smtClean="0">
                <a:solidFill>
                  <a:prstClr val="black"/>
                </a:solidFill>
              </a:rPr>
              <a:t>.</a:t>
            </a:r>
          </a:p>
          <a:p>
            <a:pPr marL="216000" indent="-216000">
              <a:lnSpc>
                <a:spcPct val="15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유기물의 손실률을 </a:t>
            </a:r>
            <a:r>
              <a:rPr lang="en-US" altLang="ko-KR" sz="1600" dirty="0" smtClean="0">
                <a:solidFill>
                  <a:prstClr val="black"/>
                </a:solidFill>
              </a:rPr>
              <a:t>20%</a:t>
            </a:r>
            <a:r>
              <a:rPr lang="ko-KR" altLang="en-US" sz="1600" dirty="0" smtClean="0">
                <a:solidFill>
                  <a:prstClr val="black"/>
                </a:solidFill>
              </a:rPr>
              <a:t>라 하고 음식물쓰레기배출량중 </a:t>
            </a:r>
            <a:r>
              <a:rPr lang="en-US" altLang="ko-KR" sz="1600" dirty="0" smtClean="0">
                <a:solidFill>
                  <a:prstClr val="black"/>
                </a:solidFill>
              </a:rPr>
              <a:t>50%</a:t>
            </a:r>
            <a:r>
              <a:rPr lang="ko-KR" altLang="en-US" sz="1600" dirty="0" smtClean="0">
                <a:solidFill>
                  <a:prstClr val="black"/>
                </a:solidFill>
              </a:rPr>
              <a:t>가 고형연료 원료로 쓰인다고 가정하면 얻을 수 있는 대체에너지량은 </a:t>
            </a:r>
            <a:r>
              <a:rPr lang="en-US" altLang="ko-KR" sz="1600" dirty="0" smtClean="0">
                <a:solidFill>
                  <a:prstClr val="black"/>
                </a:solidFill>
              </a:rPr>
              <a:t>354,000×0.8×0.5=141,600TOE </a:t>
            </a:r>
            <a:r>
              <a:rPr lang="ko-KR" altLang="en-US" sz="1600" dirty="0" smtClean="0">
                <a:solidFill>
                  <a:prstClr val="black"/>
                </a:solidFill>
              </a:rPr>
              <a:t>이다</a:t>
            </a:r>
            <a:r>
              <a:rPr lang="en-US" altLang="ko-KR" sz="1600" dirty="0" smtClean="0">
                <a:solidFill>
                  <a:prstClr val="black"/>
                </a:solidFill>
              </a:rPr>
              <a:t>. </a:t>
            </a:r>
          </a:p>
          <a:p>
            <a:pPr marL="216000" indent="-216000">
              <a:lnSpc>
                <a:spcPct val="15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음식물쓰레기 외에 기타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유기성폐기물이</a:t>
            </a:r>
            <a:r>
              <a:rPr lang="ko-KR" altLang="en-US" sz="1600" dirty="0" smtClean="0">
                <a:solidFill>
                  <a:prstClr val="black"/>
                </a:solidFill>
              </a:rPr>
              <a:t> 더하여지면 활용 가능한 에너지량은 더 커질 것으로 예상된다</a:t>
            </a:r>
            <a:r>
              <a:rPr lang="en-US" altLang="ko-KR" sz="1600" dirty="0" smtClean="0">
                <a:solidFill>
                  <a:prstClr val="black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01878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fontAlgn="base">
              <a:lnSpc>
                <a:spcPct val="150000"/>
              </a:lnSpc>
            </a:pPr>
            <a:endParaRPr lang="en-US" altLang="ko-KR" sz="1400" b="1" dirty="0" smtClean="0">
              <a:solidFill>
                <a:prstClr val="black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기술성 분석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096344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smtClean="0">
                <a:solidFill>
                  <a:srgbClr val="333333"/>
                </a:solidFill>
              </a:rPr>
              <a:t>산업</a:t>
            </a:r>
            <a:r>
              <a:rPr lang="en-US" altLang="ko-KR" sz="1600" b="1" dirty="0" smtClean="0">
                <a:solidFill>
                  <a:srgbClr val="333333"/>
                </a:solidFill>
              </a:rPr>
              <a:t>·</a:t>
            </a:r>
            <a:r>
              <a:rPr lang="ko-KR" altLang="en-US" sz="1600" b="1" dirty="0" smtClean="0">
                <a:solidFill>
                  <a:srgbClr val="333333"/>
                </a:solidFill>
              </a:rPr>
              <a:t>경제적 측면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3568" y="1268760"/>
            <a:ext cx="8064896" cy="414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>
              <a:lnSpc>
                <a:spcPct val="15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고형연료의 경제성 비교</a:t>
            </a:r>
            <a:r>
              <a:rPr lang="en-US" altLang="ko-KR" sz="1600" dirty="0" smtClean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1043608" y="1772816"/>
            <a:ext cx="7560840" cy="43204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중유 </a:t>
            </a:r>
            <a:r>
              <a:rPr lang="en-US" altLang="ko-KR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- 65</a:t>
            </a:r>
            <a:r>
              <a:rPr lang="ko-KR" alt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원</a:t>
            </a:r>
            <a:r>
              <a:rPr lang="en-US" altLang="ko-KR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(1Mcal)</a:t>
            </a:r>
            <a:endParaRPr lang="ko-KR" altLang="en-U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3568" y="2204864"/>
            <a:ext cx="8064896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73200" lvl="1" indent="-216000">
              <a:lnSpc>
                <a:spcPct val="150000"/>
              </a:lnSpc>
              <a:spcBef>
                <a:spcPts val="1200"/>
              </a:spcBef>
              <a:buFontTx/>
              <a:buChar char="-"/>
            </a:pPr>
            <a:r>
              <a:rPr lang="ko-KR" altLang="en-US" sz="1400" dirty="0" smtClean="0">
                <a:solidFill>
                  <a:prstClr val="black"/>
                </a:solidFill>
              </a:rPr>
              <a:t>산업용보일러 주된 연료인 중유 가격을 </a:t>
            </a:r>
            <a:r>
              <a:rPr lang="en-US" altLang="ko-KR" sz="1400" dirty="0" smtClean="0">
                <a:solidFill>
                  <a:prstClr val="black"/>
                </a:solidFill>
              </a:rPr>
              <a:t>kg</a:t>
            </a:r>
            <a:r>
              <a:rPr lang="ko-KR" altLang="en-US" sz="1400" dirty="0" smtClean="0">
                <a:solidFill>
                  <a:prstClr val="black"/>
                </a:solidFill>
              </a:rPr>
              <a:t>당 </a:t>
            </a:r>
            <a:r>
              <a:rPr lang="en-US" altLang="ko-KR" sz="1400" dirty="0" smtClean="0">
                <a:solidFill>
                  <a:prstClr val="black"/>
                </a:solidFill>
              </a:rPr>
              <a:t>650</a:t>
            </a:r>
            <a:r>
              <a:rPr lang="ko-KR" altLang="en-US" sz="1400" dirty="0" smtClean="0">
                <a:solidFill>
                  <a:prstClr val="black"/>
                </a:solidFill>
              </a:rPr>
              <a:t>원이라고 하면 발열량이 약 </a:t>
            </a:r>
            <a:r>
              <a:rPr lang="en-US" altLang="ko-KR" sz="1400" dirty="0" smtClean="0">
                <a:solidFill>
                  <a:prstClr val="black"/>
                </a:solidFill>
              </a:rPr>
              <a:t>10,000kcal</a:t>
            </a:r>
            <a:r>
              <a:rPr lang="ko-KR" altLang="en-US" sz="1400" dirty="0" smtClean="0">
                <a:solidFill>
                  <a:prstClr val="black"/>
                </a:solidFill>
              </a:rPr>
              <a:t>이므로 </a:t>
            </a:r>
            <a:r>
              <a:rPr lang="en-US" altLang="ko-KR" sz="1400" dirty="0" err="1" smtClean="0">
                <a:solidFill>
                  <a:prstClr val="black"/>
                </a:solidFill>
              </a:rPr>
              <a:t>Mcal</a:t>
            </a:r>
            <a:r>
              <a:rPr lang="ko-KR" altLang="en-US" sz="1400" dirty="0" smtClean="0">
                <a:solidFill>
                  <a:prstClr val="black"/>
                </a:solidFill>
              </a:rPr>
              <a:t>당 가격이 약 </a:t>
            </a:r>
            <a:r>
              <a:rPr lang="en-US" altLang="ko-KR" sz="1400" dirty="0" smtClean="0">
                <a:solidFill>
                  <a:prstClr val="black"/>
                </a:solidFill>
              </a:rPr>
              <a:t>65</a:t>
            </a:r>
            <a:r>
              <a:rPr lang="ko-KR" altLang="en-US" sz="1400" dirty="0" smtClean="0">
                <a:solidFill>
                  <a:prstClr val="black"/>
                </a:solidFill>
              </a:rPr>
              <a:t>원이 된다</a:t>
            </a:r>
            <a:r>
              <a:rPr lang="en-US" altLang="ko-KR" sz="1400" dirty="0" smtClean="0">
                <a:solidFill>
                  <a:prstClr val="black"/>
                </a:solidFill>
              </a:rPr>
              <a:t>. </a:t>
            </a:r>
          </a:p>
        </p:txBody>
      </p:sp>
      <p:sp>
        <p:nvSpPr>
          <p:cNvPr id="11" name="모서리가 둥근 직사각형 10"/>
          <p:cNvSpPr/>
          <p:nvPr/>
        </p:nvSpPr>
        <p:spPr>
          <a:xfrm>
            <a:off x="1043608" y="3356992"/>
            <a:ext cx="7560840" cy="43204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석탄 </a:t>
            </a:r>
            <a:r>
              <a:rPr lang="en-US" altLang="ko-KR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- 21.8</a:t>
            </a:r>
            <a:r>
              <a:rPr lang="ko-KR" alt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원</a:t>
            </a:r>
            <a:r>
              <a:rPr lang="en-US" altLang="ko-KR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(1Mcal)</a:t>
            </a:r>
            <a:endParaRPr lang="ko-KR" altLang="en-US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3568" y="3789040"/>
            <a:ext cx="8064896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73200" lvl="1" indent="-216000">
              <a:lnSpc>
                <a:spcPct val="150000"/>
              </a:lnSpc>
              <a:spcBef>
                <a:spcPts val="1200"/>
              </a:spcBef>
              <a:buFontTx/>
              <a:buChar char="-"/>
            </a:pPr>
            <a:r>
              <a:rPr lang="ko-KR" altLang="en-US" sz="1400" dirty="0" smtClean="0">
                <a:solidFill>
                  <a:prstClr val="black"/>
                </a:solidFill>
              </a:rPr>
              <a:t>유류에 비하여 경제성이 우수한 석탄</a:t>
            </a:r>
            <a:r>
              <a:rPr lang="en-US" altLang="ko-KR" sz="1400" dirty="0" smtClean="0">
                <a:solidFill>
                  <a:prstClr val="black"/>
                </a:solidFill>
              </a:rPr>
              <a:t>(</a:t>
            </a:r>
            <a:r>
              <a:rPr lang="ko-KR" altLang="en-US" sz="1400" dirty="0" smtClean="0">
                <a:solidFill>
                  <a:prstClr val="black"/>
                </a:solidFill>
              </a:rPr>
              <a:t>역청탄 또는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아역청탄</a:t>
            </a:r>
            <a:r>
              <a:rPr lang="en-US" altLang="ko-KR" sz="1400" dirty="0" smtClean="0">
                <a:solidFill>
                  <a:prstClr val="black"/>
                </a:solidFill>
              </a:rPr>
              <a:t>)</a:t>
            </a:r>
            <a:r>
              <a:rPr lang="ko-KR" altLang="en-US" sz="1400" dirty="0" smtClean="0">
                <a:solidFill>
                  <a:prstClr val="black"/>
                </a:solidFill>
              </a:rPr>
              <a:t>은 수입가격을 톤당 </a:t>
            </a:r>
            <a:r>
              <a:rPr lang="en-US" altLang="ko-KR" sz="1400" dirty="0" smtClean="0">
                <a:solidFill>
                  <a:prstClr val="black"/>
                </a:solidFill>
              </a:rPr>
              <a:t>100</a:t>
            </a:r>
            <a:r>
              <a:rPr lang="ko-KR" altLang="en-US" sz="1400" dirty="0" smtClean="0">
                <a:solidFill>
                  <a:prstClr val="black"/>
                </a:solidFill>
              </a:rPr>
              <a:t>달러</a:t>
            </a:r>
            <a:r>
              <a:rPr lang="en-US" altLang="ko-KR" sz="1400" dirty="0" smtClean="0">
                <a:solidFill>
                  <a:prstClr val="black"/>
                </a:solidFill>
              </a:rPr>
              <a:t>, </a:t>
            </a:r>
            <a:r>
              <a:rPr lang="ko-KR" altLang="en-US" sz="1400" dirty="0" smtClean="0">
                <a:solidFill>
                  <a:prstClr val="black"/>
                </a:solidFill>
              </a:rPr>
              <a:t>발열량을 </a:t>
            </a:r>
            <a:r>
              <a:rPr lang="en-US" altLang="ko-KR" sz="1400" dirty="0" smtClean="0">
                <a:solidFill>
                  <a:prstClr val="black"/>
                </a:solidFill>
              </a:rPr>
              <a:t>5,500kcal</a:t>
            </a:r>
            <a:r>
              <a:rPr lang="ko-KR" altLang="en-US" sz="1400" dirty="0" smtClean="0">
                <a:solidFill>
                  <a:prstClr val="black"/>
                </a:solidFill>
              </a:rPr>
              <a:t>라 하고 환율을 달러당 </a:t>
            </a:r>
            <a:r>
              <a:rPr lang="en-US" altLang="ko-KR" sz="1400" dirty="0" smtClean="0">
                <a:solidFill>
                  <a:prstClr val="black"/>
                </a:solidFill>
              </a:rPr>
              <a:t>1,200</a:t>
            </a:r>
            <a:r>
              <a:rPr lang="ko-KR" altLang="en-US" sz="1400" dirty="0" smtClean="0">
                <a:solidFill>
                  <a:prstClr val="black"/>
                </a:solidFill>
              </a:rPr>
              <a:t>원이라고 할 때 톤당 가격이 </a:t>
            </a:r>
            <a:r>
              <a:rPr lang="en-US" altLang="ko-KR" sz="1400" dirty="0" smtClean="0">
                <a:solidFill>
                  <a:prstClr val="black"/>
                </a:solidFill>
              </a:rPr>
              <a:t>120,000</a:t>
            </a:r>
            <a:r>
              <a:rPr lang="ko-KR" altLang="en-US" sz="1400" dirty="0" smtClean="0">
                <a:solidFill>
                  <a:prstClr val="black"/>
                </a:solidFill>
              </a:rPr>
              <a:t>원이며 발열량은 </a:t>
            </a:r>
            <a:r>
              <a:rPr lang="en-US" altLang="ko-KR" sz="1400" dirty="0" smtClean="0">
                <a:solidFill>
                  <a:prstClr val="black"/>
                </a:solidFill>
              </a:rPr>
              <a:t>5,500,000kcal</a:t>
            </a:r>
            <a:r>
              <a:rPr lang="ko-KR" altLang="en-US" sz="1400" dirty="0" smtClean="0">
                <a:solidFill>
                  <a:prstClr val="black"/>
                </a:solidFill>
              </a:rPr>
              <a:t>이다</a:t>
            </a:r>
            <a:r>
              <a:rPr lang="en-US" altLang="ko-KR" sz="1400" dirty="0" smtClean="0">
                <a:solidFill>
                  <a:prstClr val="black"/>
                </a:solidFill>
              </a:rPr>
              <a:t>. </a:t>
            </a:r>
            <a:r>
              <a:rPr lang="ko-KR" altLang="en-US" sz="1400" dirty="0" smtClean="0">
                <a:solidFill>
                  <a:prstClr val="black"/>
                </a:solidFill>
              </a:rPr>
              <a:t>따라서 </a:t>
            </a:r>
            <a:r>
              <a:rPr lang="en-US" altLang="ko-KR" sz="1400" dirty="0" err="1" smtClean="0">
                <a:solidFill>
                  <a:prstClr val="black"/>
                </a:solidFill>
              </a:rPr>
              <a:t>Mcal</a:t>
            </a:r>
            <a:r>
              <a:rPr lang="ko-KR" altLang="en-US" sz="1400" dirty="0" smtClean="0">
                <a:solidFill>
                  <a:prstClr val="black"/>
                </a:solidFill>
              </a:rPr>
              <a:t>당 가격은 </a:t>
            </a:r>
            <a:r>
              <a:rPr lang="en-US" altLang="ko-KR" sz="1400" dirty="0" smtClean="0">
                <a:solidFill>
                  <a:prstClr val="black"/>
                </a:solidFill>
              </a:rPr>
              <a:t>21.8</a:t>
            </a:r>
            <a:r>
              <a:rPr lang="ko-KR" altLang="en-US" sz="1400" dirty="0" smtClean="0">
                <a:solidFill>
                  <a:prstClr val="black"/>
                </a:solidFill>
              </a:rPr>
              <a:t>원이 된다</a:t>
            </a:r>
            <a:r>
              <a:rPr lang="en-US" altLang="ko-KR" sz="1400" dirty="0" smtClean="0">
                <a:solidFill>
                  <a:prstClr val="black"/>
                </a:solidFill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01878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fontAlgn="base">
              <a:lnSpc>
                <a:spcPct val="150000"/>
              </a:lnSpc>
            </a:pPr>
            <a:endParaRPr lang="en-US" altLang="ko-KR" sz="1400" b="1" dirty="0" smtClean="0">
              <a:solidFill>
                <a:prstClr val="black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기술성 분석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096344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smtClean="0">
                <a:solidFill>
                  <a:srgbClr val="333333"/>
                </a:solidFill>
              </a:rPr>
              <a:t>산업</a:t>
            </a:r>
            <a:r>
              <a:rPr lang="en-US" altLang="ko-KR" sz="1600" b="1" dirty="0" smtClean="0">
                <a:solidFill>
                  <a:srgbClr val="333333"/>
                </a:solidFill>
              </a:rPr>
              <a:t>·</a:t>
            </a:r>
            <a:r>
              <a:rPr lang="ko-KR" altLang="en-US" sz="1600" b="1" dirty="0" smtClean="0">
                <a:solidFill>
                  <a:srgbClr val="333333"/>
                </a:solidFill>
              </a:rPr>
              <a:t>경제적 측면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3568" y="1268760"/>
            <a:ext cx="8064896" cy="414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>
              <a:lnSpc>
                <a:spcPct val="15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고형연료의 경제성 비교</a:t>
            </a:r>
            <a:r>
              <a:rPr lang="en-US" altLang="ko-KR" sz="1600" dirty="0" smtClean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1043608" y="1772816"/>
            <a:ext cx="7560840" cy="43204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유기성</a:t>
            </a:r>
            <a:r>
              <a:rPr lang="ko-KR" alt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고형연료 </a:t>
            </a:r>
            <a:r>
              <a:rPr lang="en-US" altLang="ko-KR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- 6.9</a:t>
            </a:r>
            <a:r>
              <a:rPr lang="ko-KR" alt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원</a:t>
            </a:r>
            <a:r>
              <a:rPr lang="en-US" altLang="ko-KR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(1Mcal)</a:t>
            </a:r>
            <a:endParaRPr lang="ko-KR" altLang="en-U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3568" y="2204864"/>
            <a:ext cx="80648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73200" lvl="1" indent="-216000">
              <a:lnSpc>
                <a:spcPct val="150000"/>
              </a:lnSpc>
              <a:spcBef>
                <a:spcPts val="1200"/>
              </a:spcBef>
              <a:buFontTx/>
              <a:buChar char="-"/>
            </a:pPr>
            <a:r>
              <a:rPr lang="ko-KR" altLang="en-US" sz="1400" dirty="0" smtClean="0">
                <a:solidFill>
                  <a:prstClr val="black"/>
                </a:solidFill>
              </a:rPr>
              <a:t>음식물쓰레기를 주종으로 하는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유기성</a:t>
            </a:r>
            <a:r>
              <a:rPr lang="ko-KR" altLang="en-US" sz="1400" dirty="0" smtClean="0">
                <a:solidFill>
                  <a:prstClr val="black"/>
                </a:solidFill>
              </a:rPr>
              <a:t> 고형연료를 이물질제거</a:t>
            </a:r>
            <a:r>
              <a:rPr lang="en-US" altLang="ko-KR" sz="1400" dirty="0" smtClean="0">
                <a:solidFill>
                  <a:prstClr val="black"/>
                </a:solidFill>
              </a:rPr>
              <a:t>, </a:t>
            </a:r>
            <a:r>
              <a:rPr lang="ko-KR" altLang="en-US" sz="1400" dirty="0" smtClean="0">
                <a:solidFill>
                  <a:prstClr val="black"/>
                </a:solidFill>
              </a:rPr>
              <a:t>탈수 및 염분제거</a:t>
            </a:r>
            <a:r>
              <a:rPr lang="en-US" altLang="ko-KR" sz="1400" dirty="0" smtClean="0">
                <a:solidFill>
                  <a:prstClr val="black"/>
                </a:solidFill>
              </a:rPr>
              <a:t>, </a:t>
            </a:r>
            <a:r>
              <a:rPr lang="ko-KR" altLang="en-US" sz="1400" dirty="0" smtClean="0">
                <a:solidFill>
                  <a:prstClr val="black"/>
                </a:solidFill>
              </a:rPr>
              <a:t>건조</a:t>
            </a:r>
            <a:r>
              <a:rPr lang="en-US" altLang="ko-KR" sz="1400" dirty="0" smtClean="0">
                <a:solidFill>
                  <a:prstClr val="black"/>
                </a:solidFill>
              </a:rPr>
              <a:t>, </a:t>
            </a:r>
            <a:r>
              <a:rPr lang="ko-KR" altLang="en-US" sz="1400" dirty="0" smtClean="0">
                <a:solidFill>
                  <a:prstClr val="black"/>
                </a:solidFill>
              </a:rPr>
              <a:t>파쇄공정을 거쳐 고형연료를 제조할 때 출고가는 톤당 </a:t>
            </a:r>
            <a:r>
              <a:rPr lang="en-US" altLang="ko-KR" sz="1400" dirty="0" smtClean="0">
                <a:solidFill>
                  <a:prstClr val="black"/>
                </a:solidFill>
              </a:rPr>
              <a:t>25,000</a:t>
            </a:r>
            <a:r>
              <a:rPr lang="ko-KR" altLang="en-US" sz="1400" dirty="0" smtClean="0">
                <a:solidFill>
                  <a:prstClr val="black"/>
                </a:solidFill>
              </a:rPr>
              <a:t>원으로 예상된다</a:t>
            </a:r>
            <a:r>
              <a:rPr lang="en-US" altLang="ko-KR" sz="1400" dirty="0" smtClean="0">
                <a:solidFill>
                  <a:prstClr val="black"/>
                </a:solidFill>
              </a:rPr>
              <a:t>.</a:t>
            </a:r>
          </a:p>
          <a:p>
            <a:pPr marL="673200" lvl="1" indent="-216000">
              <a:lnSpc>
                <a:spcPct val="150000"/>
              </a:lnSpc>
              <a:spcBef>
                <a:spcPts val="1200"/>
              </a:spcBef>
              <a:buFontTx/>
              <a:buChar char="-"/>
            </a:pPr>
            <a:r>
              <a:rPr lang="ko-KR" altLang="en-US" sz="1400" dirty="0" smtClean="0">
                <a:solidFill>
                  <a:prstClr val="black"/>
                </a:solidFill>
              </a:rPr>
              <a:t>음식물쓰레기를 처리 시 지방자체단체로부터 톤당 약 </a:t>
            </a:r>
            <a:r>
              <a:rPr lang="en-US" altLang="ko-KR" sz="1400" dirty="0" smtClean="0">
                <a:solidFill>
                  <a:prstClr val="black"/>
                </a:solidFill>
              </a:rPr>
              <a:t>60,000~70,000</a:t>
            </a:r>
            <a:r>
              <a:rPr lang="ko-KR" altLang="en-US" sz="1400" dirty="0" smtClean="0">
                <a:solidFill>
                  <a:prstClr val="black"/>
                </a:solidFill>
              </a:rPr>
              <a:t>원의 처리비를 받는다</a:t>
            </a:r>
            <a:r>
              <a:rPr lang="en-US" altLang="ko-KR" sz="1400" dirty="0" smtClean="0">
                <a:solidFill>
                  <a:prstClr val="black"/>
                </a:solidFill>
              </a:rPr>
              <a:t>.</a:t>
            </a:r>
          </a:p>
          <a:p>
            <a:pPr marL="673200" lvl="1" indent="-216000">
              <a:lnSpc>
                <a:spcPct val="150000"/>
              </a:lnSpc>
              <a:spcBef>
                <a:spcPts val="1200"/>
              </a:spcBef>
              <a:buFontTx/>
              <a:buChar char="-"/>
            </a:pPr>
            <a:r>
              <a:rPr lang="ko-KR" altLang="en-US" sz="1400" dirty="0" err="1" smtClean="0">
                <a:solidFill>
                  <a:prstClr val="black"/>
                </a:solidFill>
              </a:rPr>
              <a:t>회재처리비는</a:t>
            </a:r>
            <a:r>
              <a:rPr lang="ko-KR" altLang="en-US" sz="1400" dirty="0" smtClean="0">
                <a:solidFill>
                  <a:prstClr val="black"/>
                </a:solidFill>
              </a:rPr>
              <a:t> 운반비를 포함하여 톤당 </a:t>
            </a:r>
            <a:r>
              <a:rPr lang="en-US" altLang="ko-KR" sz="1400" dirty="0" smtClean="0">
                <a:solidFill>
                  <a:prstClr val="black"/>
                </a:solidFill>
              </a:rPr>
              <a:t>25,000</a:t>
            </a:r>
            <a:r>
              <a:rPr lang="ko-KR" altLang="en-US" sz="1400" dirty="0" smtClean="0">
                <a:solidFill>
                  <a:prstClr val="black"/>
                </a:solidFill>
              </a:rPr>
              <a:t>원으로 예상되며 음식물쓰레기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삼성분중에서</a:t>
            </a:r>
            <a:r>
              <a:rPr lang="ko-KR" altLang="en-US" sz="1400" dirty="0" smtClean="0">
                <a:solidFill>
                  <a:prstClr val="black"/>
                </a:solidFill>
              </a:rPr>
              <a:t> 회분이 차지하는 비율이 </a:t>
            </a:r>
            <a:r>
              <a:rPr lang="en-US" altLang="ko-KR" sz="1400" dirty="0" smtClean="0">
                <a:solidFill>
                  <a:prstClr val="black"/>
                </a:solidFill>
              </a:rPr>
              <a:t>2.99%</a:t>
            </a:r>
            <a:r>
              <a:rPr lang="ko-KR" altLang="en-US" sz="1400" dirty="0" smtClean="0">
                <a:solidFill>
                  <a:prstClr val="black"/>
                </a:solidFill>
              </a:rPr>
              <a:t>이고 고형연료를 제조시 고형연료 중 회분이 차지하는 비율이 </a:t>
            </a:r>
            <a:r>
              <a:rPr lang="en-US" altLang="ko-KR" sz="1400" dirty="0" smtClean="0">
                <a:solidFill>
                  <a:prstClr val="black"/>
                </a:solidFill>
              </a:rPr>
              <a:t>10~20%</a:t>
            </a:r>
            <a:r>
              <a:rPr lang="ko-KR" altLang="en-US" sz="1400" dirty="0" smtClean="0">
                <a:solidFill>
                  <a:prstClr val="black"/>
                </a:solidFill>
              </a:rPr>
              <a:t>정도이다</a:t>
            </a:r>
            <a:r>
              <a:rPr lang="en-US" altLang="ko-KR" sz="1400" dirty="0" smtClean="0">
                <a:solidFill>
                  <a:prstClr val="black"/>
                </a:solidFill>
              </a:rPr>
              <a:t>. </a:t>
            </a:r>
            <a:r>
              <a:rPr lang="ko-KR" altLang="en-US" sz="1400" dirty="0" smtClean="0">
                <a:solidFill>
                  <a:prstClr val="black"/>
                </a:solidFill>
              </a:rPr>
              <a:t>고형연료 </a:t>
            </a:r>
            <a:r>
              <a:rPr lang="en-US" altLang="ko-KR" sz="1400" dirty="0" smtClean="0">
                <a:solidFill>
                  <a:prstClr val="black"/>
                </a:solidFill>
              </a:rPr>
              <a:t>1</a:t>
            </a:r>
            <a:r>
              <a:rPr lang="ko-KR" altLang="en-US" sz="1400" dirty="0" smtClean="0">
                <a:solidFill>
                  <a:prstClr val="black"/>
                </a:solidFill>
              </a:rPr>
              <a:t>톤을 연소 시 발생하는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회재는</a:t>
            </a:r>
            <a:r>
              <a:rPr lang="ko-KR" altLang="en-US" sz="1400" dirty="0" smtClean="0">
                <a:solidFill>
                  <a:prstClr val="black"/>
                </a:solidFill>
              </a:rPr>
              <a:t> </a:t>
            </a:r>
            <a:r>
              <a:rPr lang="en-US" altLang="ko-KR" sz="1400" dirty="0" smtClean="0">
                <a:solidFill>
                  <a:prstClr val="black"/>
                </a:solidFill>
              </a:rPr>
              <a:t>0.11</a:t>
            </a:r>
            <a:r>
              <a:rPr lang="ko-KR" altLang="en-US" sz="1400" dirty="0" smtClean="0">
                <a:solidFill>
                  <a:prstClr val="black"/>
                </a:solidFill>
              </a:rPr>
              <a:t>톤이며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회재처리비는</a:t>
            </a:r>
            <a:r>
              <a:rPr lang="ko-KR" altLang="en-US" sz="1400" dirty="0" smtClean="0">
                <a:solidFill>
                  <a:prstClr val="black"/>
                </a:solidFill>
              </a:rPr>
              <a:t> </a:t>
            </a:r>
            <a:r>
              <a:rPr lang="en-US" altLang="ko-KR" sz="1400" dirty="0" smtClean="0">
                <a:solidFill>
                  <a:prstClr val="black"/>
                </a:solidFill>
              </a:rPr>
              <a:t>2,750</a:t>
            </a:r>
            <a:r>
              <a:rPr lang="ko-KR" altLang="en-US" sz="1400" dirty="0" smtClean="0">
                <a:solidFill>
                  <a:prstClr val="black"/>
                </a:solidFill>
              </a:rPr>
              <a:t>원이다</a:t>
            </a:r>
            <a:r>
              <a:rPr lang="en-US" altLang="ko-KR" sz="1400" dirty="0" smtClean="0">
                <a:solidFill>
                  <a:prstClr val="black"/>
                </a:solidFill>
              </a:rPr>
              <a:t>. </a:t>
            </a:r>
            <a:r>
              <a:rPr lang="ko-KR" altLang="en-US" sz="1400" dirty="0" smtClean="0">
                <a:solidFill>
                  <a:prstClr val="black"/>
                </a:solidFill>
              </a:rPr>
              <a:t>고형연료의 발열량을 </a:t>
            </a:r>
            <a:r>
              <a:rPr lang="en-US" altLang="ko-KR" sz="1400" dirty="0" smtClean="0">
                <a:solidFill>
                  <a:prstClr val="black"/>
                </a:solidFill>
              </a:rPr>
              <a:t>4,000[kcal/kg]</a:t>
            </a:r>
            <a:r>
              <a:rPr lang="ko-KR" altLang="en-US" sz="1400" dirty="0" smtClean="0">
                <a:solidFill>
                  <a:prstClr val="black"/>
                </a:solidFill>
              </a:rPr>
              <a:t>이라고 하면 회재처리비를 포함하여 고형연료가격은 </a:t>
            </a:r>
            <a:r>
              <a:rPr lang="en-US" altLang="ko-KR" sz="1400" dirty="0" smtClean="0">
                <a:solidFill>
                  <a:prstClr val="black"/>
                </a:solidFill>
              </a:rPr>
              <a:t>27,750</a:t>
            </a:r>
            <a:r>
              <a:rPr lang="ko-KR" altLang="en-US" sz="1400" dirty="0" smtClean="0">
                <a:solidFill>
                  <a:prstClr val="black"/>
                </a:solidFill>
              </a:rPr>
              <a:t>원이 되고 발열량은 </a:t>
            </a:r>
            <a:r>
              <a:rPr lang="en-US" altLang="ko-KR" sz="1400" dirty="0" smtClean="0">
                <a:solidFill>
                  <a:prstClr val="black"/>
                </a:solidFill>
              </a:rPr>
              <a:t>4,000Mcal</a:t>
            </a:r>
            <a:r>
              <a:rPr lang="ko-KR" altLang="en-US" sz="1400" dirty="0" smtClean="0">
                <a:solidFill>
                  <a:prstClr val="black"/>
                </a:solidFill>
              </a:rPr>
              <a:t>이다</a:t>
            </a:r>
            <a:r>
              <a:rPr lang="en-US" altLang="ko-KR" sz="1400" dirty="0" smtClean="0">
                <a:solidFill>
                  <a:prstClr val="black"/>
                </a:solidFill>
              </a:rPr>
              <a:t>. </a:t>
            </a:r>
          </a:p>
          <a:p>
            <a:pPr marL="673200" lvl="1" indent="-216000">
              <a:lnSpc>
                <a:spcPct val="150000"/>
              </a:lnSpc>
              <a:spcBef>
                <a:spcPts val="1200"/>
              </a:spcBef>
              <a:buFontTx/>
              <a:buChar char="-"/>
            </a:pPr>
            <a:r>
              <a:rPr lang="ko-KR" altLang="en-US" sz="1400" dirty="0" smtClean="0">
                <a:solidFill>
                  <a:prstClr val="black"/>
                </a:solidFill>
              </a:rPr>
              <a:t>따라서</a:t>
            </a:r>
            <a:r>
              <a:rPr lang="en-US" altLang="ko-KR" sz="1400" dirty="0" smtClean="0">
                <a:solidFill>
                  <a:prstClr val="black"/>
                </a:solidFill>
              </a:rPr>
              <a:t>, </a:t>
            </a:r>
            <a:r>
              <a:rPr lang="en-US" altLang="ko-KR" sz="1400" dirty="0" err="1" smtClean="0">
                <a:solidFill>
                  <a:prstClr val="black"/>
                </a:solidFill>
              </a:rPr>
              <a:t>Mcal</a:t>
            </a:r>
            <a:r>
              <a:rPr lang="en-US" altLang="ko-KR" sz="1400" dirty="0" smtClean="0">
                <a:solidFill>
                  <a:prstClr val="black"/>
                </a:solidFill>
              </a:rPr>
              <a:t> </a:t>
            </a:r>
            <a:r>
              <a:rPr lang="ko-KR" altLang="en-US" sz="1400" dirty="0" smtClean="0">
                <a:solidFill>
                  <a:prstClr val="black"/>
                </a:solidFill>
              </a:rPr>
              <a:t>당 가격은 </a:t>
            </a:r>
            <a:r>
              <a:rPr lang="en-US" altLang="ko-KR" sz="1400" dirty="0" smtClean="0">
                <a:solidFill>
                  <a:prstClr val="black"/>
                </a:solidFill>
              </a:rPr>
              <a:t>6.9</a:t>
            </a:r>
            <a:r>
              <a:rPr lang="ko-KR" altLang="en-US" sz="1400" dirty="0" smtClean="0">
                <a:solidFill>
                  <a:prstClr val="black"/>
                </a:solidFill>
              </a:rPr>
              <a:t>원으로 이는 현재 사용하고 있는 연료 중 가장 저렴한 석탄에 비하여 가격이 더욱 저렴하여 상대적 경제성 우위에 있게 된다</a:t>
            </a:r>
            <a:r>
              <a:rPr lang="en-US" altLang="ko-KR" sz="1400" dirty="0" smtClean="0">
                <a:solidFill>
                  <a:prstClr val="black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01878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fontAlgn="base">
              <a:lnSpc>
                <a:spcPct val="150000"/>
              </a:lnSpc>
            </a:pPr>
            <a:endParaRPr lang="en-US" altLang="ko-KR" sz="1400" b="1" dirty="0" smtClean="0">
              <a:solidFill>
                <a:prstClr val="black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기술의 개요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096344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smtClean="0">
                <a:solidFill>
                  <a:srgbClr val="333333"/>
                </a:solidFill>
              </a:rPr>
              <a:t>폐자원</a:t>
            </a:r>
            <a:r>
              <a:rPr lang="en-US" altLang="ko-KR" sz="1600" b="1" dirty="0" smtClean="0">
                <a:solidFill>
                  <a:srgbClr val="333333"/>
                </a:solidFill>
              </a:rPr>
              <a:t> </a:t>
            </a:r>
            <a:r>
              <a:rPr lang="ko-KR" altLang="en-US" sz="1600" b="1" dirty="0" smtClean="0">
                <a:solidFill>
                  <a:srgbClr val="333333"/>
                </a:solidFill>
              </a:rPr>
              <a:t>에너지화 정의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3568" y="1268760"/>
            <a:ext cx="8064896" cy="1398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>
              <a:lnSpc>
                <a:spcPct val="12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폐자원 에너지화 기술은 가연성 폐기물</a:t>
            </a:r>
            <a:r>
              <a:rPr lang="en-US" altLang="ko-KR" sz="1600" dirty="0" smtClean="0">
                <a:solidFill>
                  <a:prstClr val="black"/>
                </a:solidFill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</a:rPr>
              <a:t>고함수율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유기성</a:t>
            </a:r>
            <a:r>
              <a:rPr lang="ko-KR" altLang="en-US" sz="1600" dirty="0" smtClean="0">
                <a:solidFill>
                  <a:prstClr val="black"/>
                </a:solidFill>
              </a:rPr>
              <a:t> 폐기물</a:t>
            </a:r>
            <a:r>
              <a:rPr lang="en-US" altLang="ko-KR" sz="1600" dirty="0" smtClean="0">
                <a:solidFill>
                  <a:prstClr val="black"/>
                </a:solidFill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</a:rPr>
              <a:t>매립가스</a:t>
            </a:r>
            <a:r>
              <a:rPr lang="en-US" altLang="ko-KR" sz="1600" dirty="0" smtClean="0">
                <a:solidFill>
                  <a:prstClr val="black"/>
                </a:solidFill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</a:rPr>
              <a:t>산업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폐가스를</a:t>
            </a:r>
            <a:r>
              <a:rPr lang="ko-KR" altLang="en-US" sz="1600" dirty="0" smtClean="0">
                <a:solidFill>
                  <a:prstClr val="black"/>
                </a:solidFill>
              </a:rPr>
              <a:t> 열화학적 및 생물학적인 방법으로 열 또는 전력 등 에너지화 하는 기술</a:t>
            </a:r>
          </a:p>
          <a:p>
            <a:pPr marL="216000" indent="-216000">
              <a:lnSpc>
                <a:spcPct val="12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폐기물기반 화학원료생산</a:t>
            </a:r>
            <a:r>
              <a:rPr lang="en-US" altLang="ko-KR" sz="1600" dirty="0" smtClean="0">
                <a:solidFill>
                  <a:prstClr val="black"/>
                </a:solidFill>
              </a:rPr>
              <a:t>(</a:t>
            </a:r>
            <a:r>
              <a:rPr lang="ko-KR" altLang="en-US" sz="1600" dirty="0" smtClean="0">
                <a:solidFill>
                  <a:prstClr val="black"/>
                </a:solidFill>
              </a:rPr>
              <a:t>정유화</a:t>
            </a:r>
            <a:r>
              <a:rPr lang="en-US" altLang="ko-KR" sz="1600" dirty="0" smtClean="0">
                <a:solidFill>
                  <a:prstClr val="black"/>
                </a:solidFill>
              </a:rPr>
              <a:t>, bio-refinery) </a:t>
            </a:r>
            <a:r>
              <a:rPr lang="ko-KR" altLang="en-US" sz="1600" dirty="0" smtClean="0">
                <a:solidFill>
                  <a:prstClr val="black"/>
                </a:solidFill>
              </a:rPr>
              <a:t>기술은 폐기물을 생물학적 혹은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화학적공정을</a:t>
            </a:r>
            <a:r>
              <a:rPr lang="ko-KR" altLang="en-US" sz="1600" dirty="0" smtClean="0">
                <a:solidFill>
                  <a:prstClr val="black"/>
                </a:solidFill>
              </a:rPr>
              <a:t> 이용하여 화학원료 및 소재와 수송용 연료로 전환하는 기술</a:t>
            </a:r>
            <a:endParaRPr lang="en-US" altLang="ko-KR" sz="1600" dirty="0" smtClean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331642" y="2687358"/>
            <a:ext cx="6480718" cy="3333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01878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fontAlgn="base">
              <a:lnSpc>
                <a:spcPct val="150000"/>
              </a:lnSpc>
            </a:pPr>
            <a:endParaRPr lang="en-US" altLang="ko-KR" sz="1400" b="1" dirty="0" smtClean="0">
              <a:solidFill>
                <a:prstClr val="black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기술성 분석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096344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smtClean="0">
                <a:solidFill>
                  <a:srgbClr val="333333"/>
                </a:solidFill>
              </a:rPr>
              <a:t>정책적 측면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3568" y="1268760"/>
            <a:ext cx="8064896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>
              <a:lnSpc>
                <a:spcPct val="15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음식물쓰레기는 식량자원의 낭비라는 문제 외에도 이를 처리하는데 연간 </a:t>
            </a:r>
            <a:r>
              <a:rPr lang="en-US" altLang="ko-KR" sz="1600" dirty="0" smtClean="0">
                <a:solidFill>
                  <a:prstClr val="black"/>
                </a:solidFill>
              </a:rPr>
              <a:t>4,000</a:t>
            </a:r>
            <a:r>
              <a:rPr lang="ko-KR" altLang="en-US" sz="1600" dirty="0" smtClean="0">
                <a:solidFill>
                  <a:prstClr val="black"/>
                </a:solidFill>
              </a:rPr>
              <a:t>억 원의 예산이 투입되고 있다</a:t>
            </a:r>
            <a:r>
              <a:rPr lang="en-US" altLang="ko-KR" sz="1600" dirty="0" smtClean="0">
                <a:solidFill>
                  <a:prstClr val="black"/>
                </a:solidFill>
              </a:rPr>
              <a:t>. </a:t>
            </a:r>
            <a:r>
              <a:rPr lang="ko-KR" altLang="en-US" sz="1600" dirty="0" smtClean="0">
                <a:solidFill>
                  <a:prstClr val="black"/>
                </a:solidFill>
              </a:rPr>
              <a:t>매립 시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침출수의</a:t>
            </a:r>
            <a:r>
              <a:rPr lang="ko-KR" altLang="en-US" sz="1600" dirty="0" smtClean="0">
                <a:solidFill>
                  <a:prstClr val="black"/>
                </a:solidFill>
              </a:rPr>
              <a:t> 문제를 가지고 있으며 소각 시에도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함수율이</a:t>
            </a:r>
            <a:r>
              <a:rPr lang="ko-KR" altLang="en-US" sz="1600" dirty="0" smtClean="0">
                <a:solidFill>
                  <a:prstClr val="black"/>
                </a:solidFill>
              </a:rPr>
              <a:t> 높아 국부적으로 불완전연소의 원인을 제공하여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배가스</a:t>
            </a:r>
            <a:r>
              <a:rPr lang="ko-KR" altLang="en-US" sz="1600" dirty="0" smtClean="0">
                <a:solidFill>
                  <a:prstClr val="black"/>
                </a:solidFill>
              </a:rPr>
              <a:t> 중 유해가스가 일부 발생하게 된다</a:t>
            </a:r>
            <a:r>
              <a:rPr lang="en-US" altLang="ko-KR" sz="1600" dirty="0" smtClean="0">
                <a:solidFill>
                  <a:prstClr val="black"/>
                </a:solidFill>
              </a:rPr>
              <a:t>.</a:t>
            </a:r>
          </a:p>
          <a:p>
            <a:pPr marL="216000" indent="-216000">
              <a:lnSpc>
                <a:spcPct val="15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폐기물관리법에서는 폐기물관리법 시행규칙에서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시지역</a:t>
            </a:r>
            <a:r>
              <a:rPr lang="ko-KR" altLang="en-US" sz="1600" dirty="0" smtClean="0">
                <a:solidFill>
                  <a:prstClr val="black"/>
                </a:solidFill>
              </a:rPr>
              <a:t> 이상에서 발생하는 음식물류 폐기물을 매립하여서는 안되고 재활용 또는 소멸화 후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잔재물을</a:t>
            </a:r>
            <a:r>
              <a:rPr lang="ko-KR" altLang="en-US" sz="1600" dirty="0" smtClean="0">
                <a:solidFill>
                  <a:prstClr val="black"/>
                </a:solidFill>
              </a:rPr>
              <a:t> 매립하도록 하였으며 </a:t>
            </a:r>
            <a:r>
              <a:rPr lang="en-US" altLang="ko-KR" sz="1600" dirty="0" smtClean="0">
                <a:solidFill>
                  <a:prstClr val="black"/>
                </a:solidFill>
              </a:rPr>
              <a:t>2005.1.1</a:t>
            </a:r>
            <a:r>
              <a:rPr lang="ko-KR" altLang="en-US" sz="1600" dirty="0" smtClean="0">
                <a:solidFill>
                  <a:prstClr val="black"/>
                </a:solidFill>
              </a:rPr>
              <a:t>이후 시행하도록 하였다</a:t>
            </a:r>
            <a:r>
              <a:rPr lang="en-US" altLang="ko-KR" sz="1600" dirty="0" smtClean="0">
                <a:solidFill>
                  <a:prstClr val="black"/>
                </a:solidFill>
              </a:rPr>
              <a:t>.</a:t>
            </a:r>
          </a:p>
          <a:p>
            <a:pPr marL="216000" indent="-216000">
              <a:lnSpc>
                <a:spcPct val="15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음식물쓰레기로부터 제조한 퇴비는 염분농도를 </a:t>
            </a:r>
            <a:r>
              <a:rPr lang="en-US" altLang="ko-KR" sz="1600" dirty="0" smtClean="0">
                <a:solidFill>
                  <a:prstClr val="black"/>
                </a:solidFill>
              </a:rPr>
              <a:t>1.0%</a:t>
            </a:r>
            <a:r>
              <a:rPr lang="ko-KR" altLang="en-US" sz="1600" dirty="0" smtClean="0">
                <a:solidFill>
                  <a:prstClr val="black"/>
                </a:solidFill>
              </a:rPr>
              <a:t>이하로 규제하고 있으며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이정도의</a:t>
            </a:r>
            <a:r>
              <a:rPr lang="ko-KR" altLang="en-US" sz="1600" dirty="0" smtClean="0">
                <a:solidFill>
                  <a:prstClr val="black"/>
                </a:solidFill>
              </a:rPr>
              <a:t> 염분을 함유한 퇴비를 지속적으로 시비하였을 때 염분에 의한 해가 발생하여 다른 퇴비와 함께 시비하도록 권장하고 있지만 만족스럽지 못하여 퇴비에 대한 수요가 적어 판매에 어려움이 가중되고 있는 실정이다</a:t>
            </a:r>
            <a:r>
              <a:rPr lang="en-US" altLang="ko-KR" sz="1600" dirty="0" smtClean="0">
                <a:solidFill>
                  <a:prstClr val="black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01878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fontAlgn="base">
              <a:lnSpc>
                <a:spcPct val="150000"/>
              </a:lnSpc>
            </a:pPr>
            <a:endParaRPr lang="en-US" altLang="ko-KR" sz="1400" b="1" dirty="0" smtClean="0">
              <a:solidFill>
                <a:prstClr val="black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기술성 분석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096344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smtClean="0">
                <a:solidFill>
                  <a:srgbClr val="333333"/>
                </a:solidFill>
              </a:rPr>
              <a:t>정책적 측면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3568" y="1268760"/>
            <a:ext cx="8064896" cy="4415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>
              <a:lnSpc>
                <a:spcPct val="15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사료화는 </a:t>
            </a:r>
            <a:r>
              <a:rPr lang="en-US" altLang="ko-KR" sz="1600" dirty="0" smtClean="0">
                <a:solidFill>
                  <a:prstClr val="black"/>
                </a:solidFill>
              </a:rPr>
              <a:t>2007</a:t>
            </a:r>
            <a:r>
              <a:rPr lang="ko-KR" altLang="en-US" sz="1600" dirty="0" smtClean="0">
                <a:solidFill>
                  <a:prstClr val="black"/>
                </a:solidFill>
              </a:rPr>
              <a:t>년 이후 관련규제가 강화되어 새로운 경제성 있는 활용기술의 개발이 필요한 단계에 있다</a:t>
            </a:r>
            <a:r>
              <a:rPr lang="en-US" altLang="ko-KR" sz="1600" dirty="0" smtClean="0">
                <a:solidFill>
                  <a:prstClr val="black"/>
                </a:solidFill>
              </a:rPr>
              <a:t>. </a:t>
            </a:r>
          </a:p>
          <a:p>
            <a:pPr marL="216000" indent="-216000">
              <a:lnSpc>
                <a:spcPct val="15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즉</a:t>
            </a:r>
            <a:r>
              <a:rPr lang="en-US" altLang="ko-KR" sz="1600" dirty="0" smtClean="0">
                <a:solidFill>
                  <a:prstClr val="black"/>
                </a:solidFill>
              </a:rPr>
              <a:t>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침출수의</a:t>
            </a:r>
            <a:r>
              <a:rPr lang="ko-KR" altLang="en-US" sz="1600" dirty="0" smtClean="0">
                <a:solidFill>
                  <a:prstClr val="black"/>
                </a:solidFill>
              </a:rPr>
              <a:t> 고형분 농도가 </a:t>
            </a:r>
            <a:r>
              <a:rPr lang="en-US" altLang="ko-KR" sz="1600" dirty="0" smtClean="0">
                <a:solidFill>
                  <a:prstClr val="black"/>
                </a:solidFill>
              </a:rPr>
              <a:t>5%</a:t>
            </a:r>
            <a:r>
              <a:rPr lang="ko-KR" altLang="en-US" sz="1600" dirty="0" smtClean="0">
                <a:solidFill>
                  <a:prstClr val="black"/>
                </a:solidFill>
              </a:rPr>
              <a:t>이상이면 해양투기가 금지되고 멸균시설이 강화되어 섭씨 </a:t>
            </a:r>
            <a:r>
              <a:rPr lang="en-US" altLang="ko-KR" sz="1600" dirty="0" smtClean="0">
                <a:solidFill>
                  <a:prstClr val="black"/>
                </a:solidFill>
              </a:rPr>
              <a:t>100</a:t>
            </a:r>
            <a:r>
              <a:rPr lang="ko-KR" altLang="en-US" sz="1600" dirty="0" smtClean="0">
                <a:solidFill>
                  <a:prstClr val="black"/>
                </a:solidFill>
              </a:rPr>
              <a:t>도 이상에서 가열 멸균하여야하며 건조시설은 시료의 영양소 파괴 및 탄화를 방지할 수 있는 구조이어야 하며 최종생산품은 사료 관리법에서 정하는 규정을 준수하여야 하며 이는 </a:t>
            </a:r>
            <a:r>
              <a:rPr lang="en-US" altLang="ko-KR" sz="1600" dirty="0" smtClean="0">
                <a:solidFill>
                  <a:prstClr val="black"/>
                </a:solidFill>
              </a:rPr>
              <a:t>2006.7.1</a:t>
            </a:r>
            <a:r>
              <a:rPr lang="ko-KR" altLang="en-US" sz="1600" dirty="0" smtClean="0">
                <a:solidFill>
                  <a:prstClr val="black"/>
                </a:solidFill>
              </a:rPr>
              <a:t>부터 시행되다</a:t>
            </a:r>
            <a:r>
              <a:rPr lang="en-US" altLang="ko-KR" sz="1600" dirty="0" smtClean="0">
                <a:solidFill>
                  <a:prstClr val="black"/>
                </a:solidFill>
              </a:rPr>
              <a:t>.</a:t>
            </a:r>
          </a:p>
          <a:p>
            <a:pPr marL="216000" indent="-216000">
              <a:lnSpc>
                <a:spcPct val="15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이러한 면을 고려할 때 음식물쓰레기를 포함한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유기성</a:t>
            </a:r>
            <a:r>
              <a:rPr lang="ko-KR" altLang="en-US" sz="1600" dirty="0" smtClean="0">
                <a:solidFill>
                  <a:prstClr val="black"/>
                </a:solidFill>
              </a:rPr>
              <a:t> 폐기물을 경제성이 있으면서 환경적으로 안전하게 처리하는 동시에 대체연료로 사용할 수 있도록 폐기물관리법에서 규정하고 있다</a:t>
            </a:r>
            <a:r>
              <a:rPr lang="en-US" altLang="ko-KR" sz="1600" dirty="0" smtClean="0">
                <a:solidFill>
                  <a:prstClr val="black"/>
                </a:solidFill>
              </a:rPr>
              <a:t>. </a:t>
            </a:r>
            <a:r>
              <a:rPr lang="ko-KR" altLang="en-US" sz="1600" dirty="0" smtClean="0">
                <a:solidFill>
                  <a:prstClr val="black"/>
                </a:solidFill>
              </a:rPr>
              <a:t>따라서 에너지회수설비에서 사용할 수 있도록 관련기술의 개발에 적극적인 지원이 요청되며 결과적으로 년간 약 </a:t>
            </a:r>
            <a:r>
              <a:rPr lang="en-US" altLang="ko-KR" sz="1600" dirty="0" smtClean="0">
                <a:solidFill>
                  <a:prstClr val="black"/>
                </a:solidFill>
              </a:rPr>
              <a:t>141,600TOE</a:t>
            </a:r>
            <a:r>
              <a:rPr lang="ko-KR" altLang="en-US" sz="1600" dirty="0" smtClean="0">
                <a:solidFill>
                  <a:prstClr val="black"/>
                </a:solidFill>
              </a:rPr>
              <a:t>의 에너지를 회수할 수 있게 된다</a:t>
            </a:r>
            <a:r>
              <a:rPr lang="en-US" altLang="ko-KR" sz="1600" dirty="0" smtClean="0">
                <a:solidFill>
                  <a:prstClr val="black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01878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fontAlgn="base">
              <a:lnSpc>
                <a:spcPct val="150000"/>
              </a:lnSpc>
            </a:pPr>
            <a:endParaRPr lang="en-US" altLang="ko-KR" sz="1400" b="1" dirty="0" smtClean="0">
              <a:solidFill>
                <a:prstClr val="black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파급효과 분석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096344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ko-KR" sz="1600" b="1" dirty="0" smtClean="0">
                <a:solidFill>
                  <a:srgbClr val="333333"/>
                </a:solidFill>
              </a:rPr>
              <a:t>SWOT </a:t>
            </a:r>
            <a:r>
              <a:rPr lang="ko-KR" altLang="en-US" sz="1600" b="1" dirty="0" smtClean="0">
                <a:solidFill>
                  <a:srgbClr val="333333"/>
                </a:solidFill>
              </a:rPr>
              <a:t>분석 </a:t>
            </a:r>
          </a:p>
        </p:txBody>
      </p:sp>
      <p:grpSp>
        <p:nvGrpSpPr>
          <p:cNvPr id="2" name="그룹 29"/>
          <p:cNvGrpSpPr/>
          <p:nvPr/>
        </p:nvGrpSpPr>
        <p:grpSpPr>
          <a:xfrm>
            <a:off x="878855" y="1340768"/>
            <a:ext cx="7653585" cy="4657725"/>
            <a:chOff x="878855" y="1340768"/>
            <a:chExt cx="7221537" cy="4657725"/>
          </a:xfrm>
        </p:grpSpPr>
        <p:sp>
          <p:nvSpPr>
            <p:cNvPr id="7" name="AutoShape 4"/>
            <p:cNvSpPr>
              <a:spLocks noChangeArrowheads="1"/>
            </p:cNvSpPr>
            <p:nvPr/>
          </p:nvSpPr>
          <p:spPr bwMode="auto">
            <a:xfrm>
              <a:off x="878855" y="1340768"/>
              <a:ext cx="3381375" cy="2219325"/>
            </a:xfrm>
            <a:prstGeom prst="roundRect">
              <a:avLst>
                <a:gd name="adj" fmla="val 5148"/>
              </a:avLst>
            </a:prstGeom>
            <a:gradFill rotWithShape="1">
              <a:gsLst>
                <a:gs pos="0">
                  <a:srgbClr val="D9F1FF"/>
                </a:gs>
                <a:gs pos="100000">
                  <a:srgbClr val="93B0E9"/>
                </a:gs>
              </a:gsLst>
              <a:lin ang="5400000" scaled="1"/>
            </a:gradFill>
            <a:ln w="25400">
              <a:solidFill>
                <a:srgbClr val="2B5FC7"/>
              </a:solidFill>
              <a:round/>
              <a:headEnd/>
              <a:tailEnd/>
            </a:ln>
            <a:effectLst>
              <a:outerShdw dist="53882" dir="2700000" algn="ctr" rotWithShape="0">
                <a:srgbClr val="080808">
                  <a:alpha val="20000"/>
                </a:srgbClr>
              </a:outerShdw>
            </a:effec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>
                <a:solidFill>
                  <a:prstClr val="white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8" name="AutoShape 5"/>
            <p:cNvSpPr>
              <a:spLocks noChangeArrowheads="1"/>
            </p:cNvSpPr>
            <p:nvPr/>
          </p:nvSpPr>
          <p:spPr bwMode="auto">
            <a:xfrm>
              <a:off x="983630" y="1978943"/>
              <a:ext cx="3157537" cy="1473200"/>
            </a:xfrm>
            <a:prstGeom prst="roundRect">
              <a:avLst>
                <a:gd name="adj" fmla="val 5310"/>
              </a:avLst>
            </a:prstGeom>
            <a:gradFill rotWithShape="1">
              <a:gsLst>
                <a:gs pos="0">
                  <a:srgbClr val="F9FDFF">
                    <a:alpha val="70000"/>
                  </a:srgbClr>
                </a:gs>
                <a:gs pos="100000">
                  <a:schemeClr val="bg1">
                    <a:alpha val="50000"/>
                  </a:schemeClr>
                </a:gs>
              </a:gsLst>
              <a:lin ang="5400000" scaled="1"/>
            </a:gradFill>
            <a:ln w="25400">
              <a:solidFill>
                <a:srgbClr val="2B5FC7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>
                <a:solidFill>
                  <a:prstClr val="white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9" name="AutoShape 6"/>
            <p:cNvSpPr>
              <a:spLocks noChangeArrowheads="1"/>
            </p:cNvSpPr>
            <p:nvPr/>
          </p:nvSpPr>
          <p:spPr bwMode="auto">
            <a:xfrm>
              <a:off x="939180" y="1374105"/>
              <a:ext cx="3273425" cy="15875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>
                <a:solidFill>
                  <a:prstClr val="white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1926605" y="1472530"/>
              <a:ext cx="123031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bg1">
                  <a:alpha val="50000"/>
                </a:schemeClr>
              </a:outerShdw>
            </a:effec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2000" b="1">
                  <a:solidFill>
                    <a:prstClr val="black"/>
                  </a:solidFill>
                  <a:latin typeface="HY헤드라인M" pitchFamily="18" charset="-127"/>
                  <a:ea typeface="HY헤드라인M" pitchFamily="18" charset="-127"/>
                </a:rPr>
                <a:t>Strength</a:t>
              </a:r>
            </a:p>
          </p:txBody>
        </p:sp>
        <p:sp>
          <p:nvSpPr>
            <p:cNvPr id="11" name="Rectangle 8"/>
            <p:cNvSpPr>
              <a:spLocks noChangeArrowheads="1"/>
            </p:cNvSpPr>
            <p:nvPr/>
          </p:nvSpPr>
          <p:spPr bwMode="auto">
            <a:xfrm>
              <a:off x="1016967" y="2128168"/>
              <a:ext cx="3135313" cy="11784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72000" indent="-7200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Tx/>
                <a:buChar char="•"/>
              </a:pPr>
              <a:r>
                <a:rPr kumimoji="1" lang="ko-KR" altLang="en-US" sz="1200" dirty="0" smtClean="0">
                  <a:solidFill>
                    <a:prstClr val="black"/>
                  </a:solidFill>
                </a:rPr>
                <a:t>기존의 대체연료와 비교하여 고형연료의 경제성 비교우위</a:t>
              </a:r>
              <a:endParaRPr kumimoji="1" lang="en-US" altLang="ko-KR" sz="1200" dirty="0" smtClean="0">
                <a:solidFill>
                  <a:prstClr val="black"/>
                </a:solidFill>
              </a:endParaRPr>
            </a:p>
            <a:p>
              <a:pPr marL="72000" indent="-7200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Tx/>
                <a:buChar char="•"/>
              </a:pPr>
              <a:r>
                <a:rPr kumimoji="1" lang="ko-KR" altLang="en-US" sz="1200" dirty="0" smtClean="0">
                  <a:solidFill>
                    <a:prstClr val="black"/>
                  </a:solidFill>
                </a:rPr>
                <a:t>고형연료의 안정적 공급</a:t>
              </a:r>
              <a:endParaRPr kumimoji="1" lang="en-US" altLang="ko-KR" sz="1200" dirty="0" smtClean="0">
                <a:solidFill>
                  <a:prstClr val="black"/>
                </a:solidFill>
              </a:endParaRPr>
            </a:p>
            <a:p>
              <a:pPr marL="72000" indent="-7200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Tx/>
                <a:buChar char="•"/>
              </a:pPr>
              <a:r>
                <a:rPr kumimoji="1" lang="ko-KR" altLang="en-US" sz="1200" dirty="0" smtClean="0">
                  <a:solidFill>
                    <a:prstClr val="black"/>
                  </a:solidFill>
                </a:rPr>
                <a:t>고형연료를 에너지회수시설에서 대체연료로 사용할 수 있도록 법적인 근거를 마련</a:t>
              </a:r>
              <a:endParaRPr kumimoji="1" lang="ko-KR" altLang="en-US" sz="1200" dirty="0">
                <a:solidFill>
                  <a:prstClr val="black"/>
                </a:solidFill>
              </a:endParaRPr>
            </a:p>
          </p:txBody>
        </p:sp>
        <p:sp>
          <p:nvSpPr>
            <p:cNvPr id="12" name="AutoShape 9"/>
            <p:cNvSpPr>
              <a:spLocks noChangeArrowheads="1"/>
            </p:cNvSpPr>
            <p:nvPr/>
          </p:nvSpPr>
          <p:spPr bwMode="auto">
            <a:xfrm>
              <a:off x="4719017" y="1340768"/>
              <a:ext cx="3381375" cy="2219325"/>
            </a:xfrm>
            <a:prstGeom prst="roundRect">
              <a:avLst>
                <a:gd name="adj" fmla="val 5148"/>
              </a:avLst>
            </a:prstGeom>
            <a:gradFill rotWithShape="1">
              <a:gsLst>
                <a:gs pos="0">
                  <a:srgbClr val="D9F1FF"/>
                </a:gs>
                <a:gs pos="100000">
                  <a:srgbClr val="93B0E9"/>
                </a:gs>
              </a:gsLst>
              <a:lin ang="5400000" scaled="1"/>
            </a:gradFill>
            <a:ln w="25400">
              <a:solidFill>
                <a:srgbClr val="2B5FC7"/>
              </a:solidFill>
              <a:round/>
              <a:headEnd/>
              <a:tailEnd/>
            </a:ln>
            <a:effectLst>
              <a:outerShdw dist="53882" dir="2700000" algn="ctr" rotWithShape="0">
                <a:srgbClr val="080808">
                  <a:alpha val="20000"/>
                </a:srgbClr>
              </a:outerShdw>
            </a:effec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>
                <a:solidFill>
                  <a:prstClr val="white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3" name="AutoShape 10"/>
            <p:cNvSpPr>
              <a:spLocks noChangeArrowheads="1"/>
            </p:cNvSpPr>
            <p:nvPr/>
          </p:nvSpPr>
          <p:spPr bwMode="auto">
            <a:xfrm>
              <a:off x="4823792" y="1978943"/>
              <a:ext cx="3157538" cy="1473200"/>
            </a:xfrm>
            <a:prstGeom prst="roundRect">
              <a:avLst>
                <a:gd name="adj" fmla="val 5310"/>
              </a:avLst>
            </a:prstGeom>
            <a:gradFill rotWithShape="1">
              <a:gsLst>
                <a:gs pos="0">
                  <a:srgbClr val="F9FDFF">
                    <a:alpha val="70000"/>
                  </a:srgbClr>
                </a:gs>
                <a:gs pos="100000">
                  <a:schemeClr val="bg1">
                    <a:alpha val="50000"/>
                  </a:schemeClr>
                </a:gs>
              </a:gsLst>
              <a:lin ang="5400000" scaled="1"/>
            </a:gradFill>
            <a:ln w="25400">
              <a:solidFill>
                <a:srgbClr val="2B5FC7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>
                <a:solidFill>
                  <a:prstClr val="white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5" name="AutoShape 11"/>
            <p:cNvSpPr>
              <a:spLocks noChangeArrowheads="1"/>
            </p:cNvSpPr>
            <p:nvPr/>
          </p:nvSpPr>
          <p:spPr bwMode="auto">
            <a:xfrm>
              <a:off x="4779342" y="1374105"/>
              <a:ext cx="3273425" cy="15875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>
                <a:solidFill>
                  <a:prstClr val="white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6" name="Rectangle 12"/>
            <p:cNvSpPr>
              <a:spLocks noChangeArrowheads="1"/>
            </p:cNvSpPr>
            <p:nvPr/>
          </p:nvSpPr>
          <p:spPr bwMode="auto">
            <a:xfrm>
              <a:off x="5658817" y="1472530"/>
              <a:ext cx="14446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bg1">
                  <a:alpha val="50000"/>
                </a:schemeClr>
              </a:outerShdw>
            </a:effec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2000" b="1">
                  <a:solidFill>
                    <a:prstClr val="black"/>
                  </a:solidFill>
                  <a:latin typeface="HY헤드라인M" pitchFamily="18" charset="-127"/>
                  <a:ea typeface="HY헤드라인M" pitchFamily="18" charset="-127"/>
                </a:rPr>
                <a:t>Weakness</a:t>
              </a:r>
            </a:p>
          </p:txBody>
        </p:sp>
        <p:sp>
          <p:nvSpPr>
            <p:cNvPr id="17" name="AutoShape 13"/>
            <p:cNvSpPr>
              <a:spLocks noChangeArrowheads="1"/>
            </p:cNvSpPr>
            <p:nvPr/>
          </p:nvSpPr>
          <p:spPr bwMode="auto">
            <a:xfrm>
              <a:off x="878855" y="3779168"/>
              <a:ext cx="3381375" cy="2219325"/>
            </a:xfrm>
            <a:prstGeom prst="roundRect">
              <a:avLst>
                <a:gd name="adj" fmla="val 5148"/>
              </a:avLst>
            </a:prstGeom>
            <a:gradFill rotWithShape="1">
              <a:gsLst>
                <a:gs pos="0">
                  <a:srgbClr val="D9F1FF"/>
                </a:gs>
                <a:gs pos="100000">
                  <a:srgbClr val="93B0E9"/>
                </a:gs>
              </a:gsLst>
              <a:lin ang="5400000" scaled="1"/>
            </a:gradFill>
            <a:ln w="25400">
              <a:solidFill>
                <a:srgbClr val="2B5FC7"/>
              </a:solidFill>
              <a:round/>
              <a:headEnd/>
              <a:tailEnd/>
            </a:ln>
            <a:effectLst>
              <a:outerShdw dist="53882" dir="2700000" algn="ctr" rotWithShape="0">
                <a:srgbClr val="080808">
                  <a:alpha val="20000"/>
                </a:srgbClr>
              </a:outerShdw>
            </a:effec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>
                <a:solidFill>
                  <a:prstClr val="white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8" name="AutoShape 14"/>
            <p:cNvSpPr>
              <a:spLocks noChangeArrowheads="1"/>
            </p:cNvSpPr>
            <p:nvPr/>
          </p:nvSpPr>
          <p:spPr bwMode="auto">
            <a:xfrm>
              <a:off x="983630" y="4417343"/>
              <a:ext cx="3157537" cy="1473200"/>
            </a:xfrm>
            <a:prstGeom prst="roundRect">
              <a:avLst>
                <a:gd name="adj" fmla="val 5310"/>
              </a:avLst>
            </a:prstGeom>
            <a:gradFill rotWithShape="1">
              <a:gsLst>
                <a:gs pos="0">
                  <a:srgbClr val="F9FDFF">
                    <a:alpha val="70000"/>
                  </a:srgbClr>
                </a:gs>
                <a:gs pos="100000">
                  <a:schemeClr val="bg1">
                    <a:alpha val="50000"/>
                  </a:schemeClr>
                </a:gs>
              </a:gsLst>
              <a:lin ang="5400000" scaled="1"/>
            </a:gradFill>
            <a:ln w="25400">
              <a:solidFill>
                <a:srgbClr val="2B5FC7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>
                <a:solidFill>
                  <a:prstClr val="white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9" name="AutoShape 15"/>
            <p:cNvSpPr>
              <a:spLocks noChangeArrowheads="1"/>
            </p:cNvSpPr>
            <p:nvPr/>
          </p:nvSpPr>
          <p:spPr bwMode="auto">
            <a:xfrm>
              <a:off x="939180" y="3812505"/>
              <a:ext cx="3273425" cy="15875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>
                <a:solidFill>
                  <a:prstClr val="white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0" name="AutoShape 16"/>
            <p:cNvSpPr>
              <a:spLocks noChangeArrowheads="1"/>
            </p:cNvSpPr>
            <p:nvPr/>
          </p:nvSpPr>
          <p:spPr bwMode="auto">
            <a:xfrm>
              <a:off x="4719017" y="3779168"/>
              <a:ext cx="3381375" cy="2219325"/>
            </a:xfrm>
            <a:prstGeom prst="roundRect">
              <a:avLst>
                <a:gd name="adj" fmla="val 5148"/>
              </a:avLst>
            </a:prstGeom>
            <a:gradFill rotWithShape="1">
              <a:gsLst>
                <a:gs pos="0">
                  <a:srgbClr val="D9F1FF"/>
                </a:gs>
                <a:gs pos="100000">
                  <a:srgbClr val="93B0E9"/>
                </a:gs>
              </a:gsLst>
              <a:lin ang="5400000" scaled="1"/>
            </a:gradFill>
            <a:ln w="25400">
              <a:solidFill>
                <a:srgbClr val="2B5FC7"/>
              </a:solidFill>
              <a:round/>
              <a:headEnd/>
              <a:tailEnd/>
            </a:ln>
            <a:effectLst>
              <a:outerShdw dist="53882" dir="2700000" algn="ctr" rotWithShape="0">
                <a:srgbClr val="080808">
                  <a:alpha val="20000"/>
                </a:srgbClr>
              </a:outerShdw>
            </a:effec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>
                <a:solidFill>
                  <a:prstClr val="white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1" name="AutoShape 17"/>
            <p:cNvSpPr>
              <a:spLocks noChangeArrowheads="1"/>
            </p:cNvSpPr>
            <p:nvPr/>
          </p:nvSpPr>
          <p:spPr bwMode="auto">
            <a:xfrm>
              <a:off x="4823792" y="4417343"/>
              <a:ext cx="3157538" cy="1473200"/>
            </a:xfrm>
            <a:prstGeom prst="roundRect">
              <a:avLst>
                <a:gd name="adj" fmla="val 5310"/>
              </a:avLst>
            </a:prstGeom>
            <a:gradFill rotWithShape="1">
              <a:gsLst>
                <a:gs pos="0">
                  <a:srgbClr val="F9FDFF">
                    <a:alpha val="70000"/>
                  </a:srgbClr>
                </a:gs>
                <a:gs pos="100000">
                  <a:schemeClr val="bg1">
                    <a:alpha val="50000"/>
                  </a:schemeClr>
                </a:gs>
              </a:gsLst>
              <a:lin ang="5400000" scaled="1"/>
            </a:gradFill>
            <a:ln w="25400">
              <a:solidFill>
                <a:srgbClr val="2B5FC7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>
                <a:solidFill>
                  <a:prstClr val="white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2" name="AutoShape 18"/>
            <p:cNvSpPr>
              <a:spLocks noChangeArrowheads="1"/>
            </p:cNvSpPr>
            <p:nvPr/>
          </p:nvSpPr>
          <p:spPr bwMode="auto">
            <a:xfrm>
              <a:off x="4779342" y="3812505"/>
              <a:ext cx="3273425" cy="15875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>
                <a:solidFill>
                  <a:prstClr val="white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3" name="Rectangle 19"/>
            <p:cNvSpPr>
              <a:spLocks noChangeArrowheads="1"/>
            </p:cNvSpPr>
            <p:nvPr/>
          </p:nvSpPr>
          <p:spPr bwMode="auto">
            <a:xfrm>
              <a:off x="1710705" y="3888705"/>
              <a:ext cx="156845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bg1">
                  <a:alpha val="50000"/>
                </a:schemeClr>
              </a:outerShdw>
            </a:effec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2000" b="1">
                  <a:solidFill>
                    <a:prstClr val="black"/>
                  </a:solidFill>
                  <a:latin typeface="HY헤드라인M" pitchFamily="18" charset="-127"/>
                  <a:ea typeface="HY헤드라인M" pitchFamily="18" charset="-127"/>
                </a:rPr>
                <a:t>Opportunity</a:t>
              </a:r>
            </a:p>
          </p:txBody>
        </p:sp>
        <p:sp>
          <p:nvSpPr>
            <p:cNvPr id="24" name="Rectangle 20"/>
            <p:cNvSpPr>
              <a:spLocks noChangeArrowheads="1"/>
            </p:cNvSpPr>
            <p:nvPr/>
          </p:nvSpPr>
          <p:spPr bwMode="auto">
            <a:xfrm>
              <a:off x="5862017" y="3885530"/>
              <a:ext cx="96678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bg1">
                  <a:alpha val="50000"/>
                </a:schemeClr>
              </a:outerShdw>
            </a:effec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2000" b="1">
                  <a:solidFill>
                    <a:prstClr val="black"/>
                  </a:solidFill>
                  <a:latin typeface="HY헤드라인M" pitchFamily="18" charset="-127"/>
                  <a:ea typeface="HY헤드라인M" pitchFamily="18" charset="-127"/>
                </a:rPr>
                <a:t>Threat</a:t>
              </a:r>
            </a:p>
          </p:txBody>
        </p:sp>
        <p:sp>
          <p:nvSpPr>
            <p:cNvPr id="25" name="Rectangle 21"/>
            <p:cNvSpPr>
              <a:spLocks noChangeArrowheads="1"/>
            </p:cNvSpPr>
            <p:nvPr/>
          </p:nvSpPr>
          <p:spPr bwMode="auto">
            <a:xfrm>
              <a:off x="4914280" y="2110705"/>
              <a:ext cx="2879725" cy="757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72000" indent="-7200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Tx/>
                <a:buChar char="•"/>
              </a:pPr>
              <a:r>
                <a:rPr kumimoji="1" lang="ko-KR" altLang="en-US" sz="1200" dirty="0" smtClean="0">
                  <a:solidFill>
                    <a:srgbClr val="000000"/>
                  </a:solidFill>
                </a:rPr>
                <a:t>음식물쓰레기를 비롯한 </a:t>
              </a:r>
              <a:r>
                <a:rPr kumimoji="1" lang="ko-KR" altLang="en-US" sz="1200" dirty="0" err="1" smtClean="0">
                  <a:solidFill>
                    <a:srgbClr val="000000"/>
                  </a:solidFill>
                </a:rPr>
                <a:t>유기성폐기물을</a:t>
              </a:r>
              <a:r>
                <a:rPr kumimoji="1" lang="ko-KR" altLang="en-US" sz="1200" dirty="0" smtClean="0">
                  <a:solidFill>
                    <a:srgbClr val="000000"/>
                  </a:solidFill>
                </a:rPr>
                <a:t> 가공하여 고형연료 제조 및 활용에 대한 인식부족</a:t>
              </a:r>
              <a:endParaRPr kumimoji="1" lang="ko-KR" alt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26" name="Rectangle 22"/>
            <p:cNvSpPr>
              <a:spLocks noChangeArrowheads="1"/>
            </p:cNvSpPr>
            <p:nvPr/>
          </p:nvSpPr>
          <p:spPr bwMode="auto">
            <a:xfrm>
              <a:off x="4873006" y="4558630"/>
              <a:ext cx="3091501" cy="9787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72000" indent="-7200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Tx/>
                <a:buChar char="•"/>
              </a:pPr>
              <a:r>
                <a:rPr kumimoji="1" lang="ko-KR" altLang="en-US" sz="1200" dirty="0" smtClean="0">
                  <a:solidFill>
                    <a:srgbClr val="000000"/>
                  </a:solidFill>
                </a:rPr>
                <a:t>고유가로 유류를 연료로 한 산업용보일러 연료비 부담 가중</a:t>
              </a:r>
              <a:endParaRPr kumimoji="1" lang="en-US" altLang="ko-KR" sz="1200" dirty="0" smtClean="0">
                <a:solidFill>
                  <a:srgbClr val="000000"/>
                </a:solidFill>
              </a:endParaRPr>
            </a:p>
            <a:p>
              <a:pPr marL="72000" indent="-7200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Tx/>
                <a:buChar char="•"/>
              </a:pPr>
              <a:r>
                <a:rPr kumimoji="1" lang="ko-KR" altLang="en-US" sz="1200" dirty="0" smtClean="0">
                  <a:solidFill>
                    <a:srgbClr val="000000"/>
                  </a:solidFill>
                </a:rPr>
                <a:t>음식물쓰레기 종래의 재활용방법인 퇴비화 및 사료화의 부진</a:t>
              </a:r>
              <a:endParaRPr kumimoji="1" lang="ko-KR" alt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27" name="Rectangle 23"/>
            <p:cNvSpPr>
              <a:spLocks noChangeArrowheads="1"/>
            </p:cNvSpPr>
            <p:nvPr/>
          </p:nvSpPr>
          <p:spPr bwMode="auto">
            <a:xfrm>
              <a:off x="1031255" y="4558630"/>
              <a:ext cx="3027362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72000" indent="-7200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Tx/>
                <a:buChar char="•"/>
              </a:pPr>
              <a:r>
                <a:rPr kumimoji="1" lang="ko-KR" altLang="en-US" sz="1200" dirty="0" smtClean="0">
                  <a:solidFill>
                    <a:prstClr val="black"/>
                  </a:solidFill>
                </a:rPr>
                <a:t>폐기물의</a:t>
              </a:r>
              <a:r>
                <a:rPr kumimoji="1" lang="en-US" altLang="ko-KR" sz="1200" dirty="0" smtClean="0">
                  <a:solidFill>
                    <a:prstClr val="black"/>
                  </a:solidFill>
                </a:rPr>
                <a:t> </a:t>
              </a:r>
              <a:r>
                <a:rPr kumimoji="1" lang="ko-KR" altLang="en-US" sz="1200" dirty="0" smtClean="0">
                  <a:solidFill>
                    <a:prstClr val="black"/>
                  </a:solidFill>
                </a:rPr>
                <a:t>매립</a:t>
              </a:r>
              <a:r>
                <a:rPr kumimoji="1" lang="en-US" altLang="ko-KR" sz="1200" dirty="0" smtClean="0">
                  <a:solidFill>
                    <a:prstClr val="black"/>
                  </a:solidFill>
                </a:rPr>
                <a:t>·</a:t>
              </a:r>
              <a:r>
                <a:rPr kumimoji="1" lang="ko-KR" altLang="en-US" sz="1200" dirty="0" smtClean="0">
                  <a:solidFill>
                    <a:prstClr val="black"/>
                  </a:solidFill>
                </a:rPr>
                <a:t>소각</a:t>
              </a:r>
              <a:r>
                <a:rPr kumimoji="1" lang="en-US" altLang="ko-KR" sz="1200" dirty="0" smtClean="0">
                  <a:solidFill>
                    <a:prstClr val="black"/>
                  </a:solidFill>
                </a:rPr>
                <a:t>·</a:t>
              </a:r>
              <a:r>
                <a:rPr kumimoji="1" lang="ko-KR" altLang="en-US" sz="1200" dirty="0" smtClean="0">
                  <a:solidFill>
                    <a:prstClr val="black"/>
                  </a:solidFill>
                </a:rPr>
                <a:t>해양배출 처리방식에 대한 사회적</a:t>
              </a:r>
              <a:r>
                <a:rPr kumimoji="1" lang="en-US" altLang="ko-KR" sz="1200" dirty="0" smtClean="0">
                  <a:solidFill>
                    <a:prstClr val="black"/>
                  </a:solidFill>
                </a:rPr>
                <a:t>·</a:t>
              </a:r>
              <a:r>
                <a:rPr kumimoji="1" lang="ko-KR" altLang="en-US" sz="1200" dirty="0" smtClean="0">
                  <a:solidFill>
                    <a:prstClr val="black"/>
                  </a:solidFill>
                </a:rPr>
                <a:t>환경적 문제해결을 위한 새로운 폐기물 처리방식도입에 대한 요구 증가</a:t>
              </a:r>
              <a:endParaRPr kumimoji="1" lang="en-US" altLang="ko-KR" sz="1200" dirty="0" smtClean="0">
                <a:solidFill>
                  <a:prstClr val="black"/>
                </a:solidFill>
              </a:endParaRPr>
            </a:p>
            <a:p>
              <a:pPr marL="72000" indent="-7200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Tx/>
                <a:buChar char="•"/>
              </a:pPr>
              <a:r>
                <a:rPr kumimoji="1" lang="ko-KR" altLang="en-US" sz="1200" dirty="0" smtClean="0">
                  <a:solidFill>
                    <a:prstClr val="black"/>
                  </a:solidFill>
                </a:rPr>
                <a:t>신재생에너지 수요 증가</a:t>
              </a:r>
              <a:endParaRPr kumimoji="1" lang="en-US" altLang="ko-KR" sz="1200" dirty="0" smtClean="0">
                <a:solidFill>
                  <a:prstClr val="black"/>
                </a:solidFill>
              </a:endParaRPr>
            </a:p>
            <a:p>
              <a:pPr marL="72000" indent="-7200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Tx/>
                <a:buChar char="•"/>
              </a:pPr>
              <a:r>
                <a:rPr kumimoji="1" lang="ko-KR" altLang="en-US" sz="1200" dirty="0" smtClean="0">
                  <a:solidFill>
                    <a:prstClr val="black"/>
                  </a:solidFill>
                </a:rPr>
                <a:t>폐자원 에너지 시장의 지속적 성장</a:t>
              </a:r>
              <a:endParaRPr kumimoji="1" lang="ko-KR" altLang="en-US" sz="1200" dirty="0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01878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fontAlgn="base">
              <a:lnSpc>
                <a:spcPct val="150000"/>
              </a:lnSpc>
            </a:pPr>
            <a:endParaRPr lang="en-US" altLang="ko-KR" sz="1400" b="1" dirty="0" smtClean="0">
              <a:solidFill>
                <a:prstClr val="black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파급효과 분석</a:t>
            </a:r>
            <a:r>
              <a:rPr lang="en-US" altLang="ko-KR" dirty="0" smtClean="0"/>
              <a:t>  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096344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smtClean="0">
                <a:solidFill>
                  <a:srgbClr val="333333"/>
                </a:solidFill>
              </a:rPr>
              <a:t>활용분야 및 활용방안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1043608" y="1402903"/>
            <a:ext cx="7560840" cy="43204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음식물쓰레기를 주로 하는 </a:t>
            </a:r>
            <a:r>
              <a:rPr lang="ko-KR" altLang="en-US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유기성폐기물고형연료</a:t>
            </a:r>
            <a:r>
              <a:rPr lang="ko-KR" alt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제조기술의 파급효과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3568" y="1834951"/>
            <a:ext cx="8064896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73200" lvl="1" indent="-216000">
              <a:lnSpc>
                <a:spcPct val="150000"/>
              </a:lnSpc>
              <a:spcBef>
                <a:spcPts val="1200"/>
              </a:spcBef>
              <a:buFontTx/>
              <a:buChar char="-"/>
            </a:pPr>
            <a:r>
              <a:rPr lang="ko-KR" altLang="en-US" sz="1400" dirty="0" smtClean="0">
                <a:solidFill>
                  <a:prstClr val="black"/>
                </a:solidFill>
              </a:rPr>
              <a:t>고형연료를 생산하는 분야는 기존의 음식물쓰레기 처리업체의 연료 생산과정과 비슷한 공정으로 처리설비를 가동하고 있으므로 </a:t>
            </a:r>
            <a:endParaRPr lang="en-US" altLang="ko-KR" sz="1400" dirty="0" smtClean="0">
              <a:solidFill>
                <a:prstClr val="black"/>
              </a:solidFill>
            </a:endParaRPr>
          </a:p>
          <a:p>
            <a:pPr marL="673200" lvl="1" indent="-216000">
              <a:lnSpc>
                <a:spcPct val="150000"/>
              </a:lnSpc>
              <a:spcBef>
                <a:spcPts val="1200"/>
              </a:spcBef>
              <a:buFontTx/>
              <a:buChar char="-"/>
            </a:pPr>
            <a:r>
              <a:rPr lang="ko-KR" altLang="en-US" sz="1400" dirty="0" smtClean="0">
                <a:solidFill>
                  <a:prstClr val="black"/>
                </a:solidFill>
              </a:rPr>
              <a:t>기존 설비를 활용 개조하고 필요한 새로운 설비를 설치하여</a:t>
            </a:r>
            <a:r>
              <a:rPr lang="en-US" altLang="ko-KR" sz="1400" dirty="0" smtClean="0">
                <a:solidFill>
                  <a:prstClr val="black"/>
                </a:solidFill>
              </a:rPr>
              <a:t>(</a:t>
            </a:r>
            <a:r>
              <a:rPr lang="ko-KR" altLang="en-US" sz="1400" dirty="0" smtClean="0">
                <a:solidFill>
                  <a:prstClr val="black"/>
                </a:solidFill>
              </a:rPr>
              <a:t>분쇄</a:t>
            </a:r>
            <a:r>
              <a:rPr lang="en-US" altLang="ko-KR" sz="1400" dirty="0" smtClean="0">
                <a:solidFill>
                  <a:prstClr val="black"/>
                </a:solidFill>
              </a:rPr>
              <a:t>, </a:t>
            </a:r>
            <a:r>
              <a:rPr lang="ko-KR" altLang="en-US" sz="1400" dirty="0" smtClean="0">
                <a:solidFill>
                  <a:prstClr val="black"/>
                </a:solidFill>
              </a:rPr>
              <a:t>추가 염분제거 등</a:t>
            </a:r>
            <a:r>
              <a:rPr lang="en-US" altLang="ko-KR" sz="1400" dirty="0" smtClean="0">
                <a:solidFill>
                  <a:prstClr val="black"/>
                </a:solidFill>
              </a:rPr>
              <a:t>) </a:t>
            </a:r>
            <a:r>
              <a:rPr lang="ko-KR" altLang="en-US" sz="1400" dirty="0" smtClean="0">
                <a:solidFill>
                  <a:prstClr val="black"/>
                </a:solidFill>
              </a:rPr>
              <a:t>공정조건을 고형연료제조 목적에 맞도록 변경하여 운영하도록 함</a:t>
            </a:r>
            <a:r>
              <a:rPr lang="en-US" altLang="ko-KR" sz="1400" dirty="0" smtClean="0">
                <a:solidFill>
                  <a:prstClr val="black"/>
                </a:solidFill>
              </a:rPr>
              <a:t>. </a:t>
            </a:r>
          </a:p>
        </p:txBody>
      </p:sp>
      <p:sp>
        <p:nvSpPr>
          <p:cNvPr id="9" name="모서리가 둥근 직사각형 8"/>
          <p:cNvSpPr/>
          <p:nvPr/>
        </p:nvSpPr>
        <p:spPr>
          <a:xfrm>
            <a:off x="1043608" y="3787586"/>
            <a:ext cx="7560840" cy="43204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유기성폐기물</a:t>
            </a:r>
            <a:r>
              <a:rPr lang="ko-KR" alt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고형연료를 원료로 한 에너지회수 설비의 활용방안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3568" y="4219634"/>
            <a:ext cx="8064896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73200" lvl="1" indent="-216000">
              <a:lnSpc>
                <a:spcPct val="150000"/>
              </a:lnSpc>
              <a:spcBef>
                <a:spcPts val="1200"/>
              </a:spcBef>
              <a:buFontTx/>
              <a:buChar char="-"/>
            </a:pPr>
            <a:r>
              <a:rPr lang="ko-KR" altLang="en-US" sz="1400" dirty="0" smtClean="0">
                <a:solidFill>
                  <a:prstClr val="black"/>
                </a:solidFill>
              </a:rPr>
              <a:t>에너지회수설비로 중대형 산업용보일러가 적합</a:t>
            </a:r>
            <a:endParaRPr lang="en-US" altLang="ko-KR" sz="1400" dirty="0" smtClean="0">
              <a:solidFill>
                <a:prstClr val="black"/>
              </a:solidFill>
            </a:endParaRPr>
          </a:p>
          <a:p>
            <a:pPr marL="673200" lvl="1" indent="-216000">
              <a:lnSpc>
                <a:spcPct val="150000"/>
              </a:lnSpc>
              <a:spcBef>
                <a:spcPts val="1200"/>
              </a:spcBef>
              <a:buFontTx/>
              <a:buChar char="-"/>
            </a:pPr>
            <a:r>
              <a:rPr lang="ko-KR" altLang="en-US" sz="1400" dirty="0" smtClean="0">
                <a:solidFill>
                  <a:prstClr val="black"/>
                </a:solidFill>
              </a:rPr>
              <a:t>기존의 보일러를 개조하는 방안</a:t>
            </a:r>
            <a:endParaRPr lang="en-US" altLang="ko-KR" sz="1400" dirty="0" smtClean="0">
              <a:solidFill>
                <a:prstClr val="black"/>
              </a:solidFill>
            </a:endParaRPr>
          </a:p>
          <a:p>
            <a:pPr marL="673200" lvl="1" indent="-216000">
              <a:lnSpc>
                <a:spcPct val="150000"/>
              </a:lnSpc>
              <a:spcBef>
                <a:spcPts val="1200"/>
              </a:spcBef>
              <a:buFontTx/>
              <a:buChar char="-"/>
            </a:pPr>
            <a:r>
              <a:rPr lang="ko-KR" altLang="en-US" sz="1400" dirty="0" smtClean="0">
                <a:solidFill>
                  <a:prstClr val="black"/>
                </a:solidFill>
              </a:rPr>
              <a:t>처음부터 고형연료를 원료로 한 에너지 회수설비를 설계 제작하는 방안</a:t>
            </a:r>
            <a:endParaRPr lang="en-US" altLang="ko-KR" sz="1400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01878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fontAlgn="base">
              <a:lnSpc>
                <a:spcPct val="150000"/>
              </a:lnSpc>
            </a:pPr>
            <a:endParaRPr lang="en-US" altLang="ko-KR" sz="1400" b="1" dirty="0" smtClean="0">
              <a:solidFill>
                <a:prstClr val="black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파급효과 분석</a:t>
            </a:r>
            <a:r>
              <a:rPr lang="en-US" altLang="ko-KR" dirty="0" smtClean="0"/>
              <a:t>  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096344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smtClean="0">
                <a:solidFill>
                  <a:srgbClr val="333333"/>
                </a:solidFill>
              </a:rPr>
              <a:t>기업화 방안</a:t>
            </a:r>
          </a:p>
        </p:txBody>
      </p:sp>
      <p:sp>
        <p:nvSpPr>
          <p:cNvPr id="7" name="빗면 6"/>
          <p:cNvSpPr/>
          <p:nvPr/>
        </p:nvSpPr>
        <p:spPr>
          <a:xfrm>
            <a:off x="827584" y="1484784"/>
            <a:ext cx="7776864" cy="1656184"/>
          </a:xfrm>
          <a:prstGeom prst="bevel">
            <a:avLst>
              <a:gd name="adj" fmla="val 849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b="1" dirty="0" smtClean="0">
                <a:solidFill>
                  <a:prstClr val="black"/>
                </a:solidFill>
              </a:rPr>
              <a:t>고형연료제조 및 보급은 기존의 음식물쓰레기 전문처리업체 시설 </a:t>
            </a:r>
            <a:r>
              <a:rPr lang="ko-KR" altLang="en-US" b="1" dirty="0" err="1" smtClean="0">
                <a:solidFill>
                  <a:prstClr val="black"/>
                </a:solidFill>
              </a:rPr>
              <a:t>일부개조와</a:t>
            </a:r>
            <a:r>
              <a:rPr lang="ko-KR" altLang="en-US" b="1" dirty="0" smtClean="0">
                <a:solidFill>
                  <a:prstClr val="black"/>
                </a:solidFill>
              </a:rPr>
              <a:t> 일부 공정</a:t>
            </a:r>
            <a:r>
              <a:rPr lang="en-US" altLang="ko-KR" b="1" dirty="0" smtClean="0">
                <a:solidFill>
                  <a:prstClr val="black"/>
                </a:solidFill>
              </a:rPr>
              <a:t>(</a:t>
            </a:r>
            <a:r>
              <a:rPr lang="ko-KR" altLang="en-US" b="1" dirty="0" err="1" smtClean="0">
                <a:solidFill>
                  <a:prstClr val="black"/>
                </a:solidFill>
              </a:rPr>
              <a:t>탈염분</a:t>
            </a:r>
            <a:r>
              <a:rPr lang="en-US" altLang="ko-KR" b="1" dirty="0" smtClean="0">
                <a:solidFill>
                  <a:prstClr val="black"/>
                </a:solidFill>
              </a:rPr>
              <a:t>, </a:t>
            </a:r>
            <a:r>
              <a:rPr lang="ko-KR" altLang="en-US" b="1" dirty="0" err="1" smtClean="0">
                <a:solidFill>
                  <a:prstClr val="black"/>
                </a:solidFill>
              </a:rPr>
              <a:t>분체제조</a:t>
            </a:r>
            <a:r>
              <a:rPr lang="ko-KR" altLang="en-US" b="1" dirty="0" smtClean="0">
                <a:solidFill>
                  <a:prstClr val="black"/>
                </a:solidFill>
              </a:rPr>
              <a:t> 등</a:t>
            </a:r>
            <a:r>
              <a:rPr lang="en-US" altLang="ko-KR" b="1" dirty="0" smtClean="0">
                <a:solidFill>
                  <a:prstClr val="black"/>
                </a:solidFill>
              </a:rPr>
              <a:t>)</a:t>
            </a:r>
            <a:r>
              <a:rPr lang="ko-KR" altLang="en-US" b="1" dirty="0" smtClean="0">
                <a:solidFill>
                  <a:prstClr val="black"/>
                </a:solidFill>
              </a:rPr>
              <a:t>을 추가하는 방향으로 추진하며 표준 고형연료제조설비 설계 안을 토대로 함</a:t>
            </a:r>
            <a:r>
              <a:rPr lang="en-US" altLang="ko-KR" b="1" dirty="0" smtClean="0">
                <a:solidFill>
                  <a:prstClr val="black"/>
                </a:solidFill>
              </a:rPr>
              <a:t>.</a:t>
            </a:r>
            <a:endParaRPr lang="en-US" altLang="ko-KR" b="1" dirty="0">
              <a:solidFill>
                <a:prstClr val="black"/>
              </a:solidFill>
            </a:endParaRPr>
          </a:p>
        </p:txBody>
      </p:sp>
      <p:sp>
        <p:nvSpPr>
          <p:cNvPr id="8" name="빗면 7"/>
          <p:cNvSpPr/>
          <p:nvPr/>
        </p:nvSpPr>
        <p:spPr>
          <a:xfrm>
            <a:off x="827584" y="3284984"/>
            <a:ext cx="7776864" cy="864096"/>
          </a:xfrm>
          <a:prstGeom prst="bevel">
            <a:avLst>
              <a:gd name="adj" fmla="val 1387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altLang="ko-KR" b="1" dirty="0" err="1" smtClean="0">
                <a:solidFill>
                  <a:prstClr val="black"/>
                </a:solidFill>
              </a:rPr>
              <a:t>Capa</a:t>
            </a:r>
            <a:r>
              <a:rPr lang="ko-KR" altLang="en-US" b="1" dirty="0" smtClean="0">
                <a:solidFill>
                  <a:prstClr val="black"/>
                </a:solidFill>
              </a:rPr>
              <a:t>별 </a:t>
            </a:r>
            <a:r>
              <a:rPr lang="ko-KR" altLang="en-US" b="1" dirty="0" err="1" smtClean="0">
                <a:solidFill>
                  <a:prstClr val="black"/>
                </a:solidFill>
              </a:rPr>
              <a:t>설계안을</a:t>
            </a:r>
            <a:r>
              <a:rPr lang="ko-KR" altLang="en-US" b="1" dirty="0" smtClean="0">
                <a:solidFill>
                  <a:prstClr val="black"/>
                </a:solidFill>
              </a:rPr>
              <a:t> 마련하여 에너지회수설비에 보급함</a:t>
            </a:r>
            <a:r>
              <a:rPr lang="en-US" altLang="ko-KR" b="1" dirty="0" smtClean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9" name="빗면 8"/>
          <p:cNvSpPr/>
          <p:nvPr/>
        </p:nvSpPr>
        <p:spPr>
          <a:xfrm>
            <a:off x="827584" y="4293096"/>
            <a:ext cx="7776864" cy="1570322"/>
          </a:xfrm>
          <a:prstGeom prst="bevel">
            <a:avLst>
              <a:gd name="adj" fmla="val 1063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b="1" dirty="0" smtClean="0">
                <a:solidFill>
                  <a:prstClr val="black"/>
                </a:solidFill>
              </a:rPr>
              <a:t>에너지회수설비는 표준 에너지회수설비 </a:t>
            </a:r>
            <a:r>
              <a:rPr lang="ko-KR" altLang="en-US" b="1" dirty="0" err="1" smtClean="0">
                <a:solidFill>
                  <a:prstClr val="black"/>
                </a:solidFill>
              </a:rPr>
              <a:t>설계안을</a:t>
            </a:r>
            <a:r>
              <a:rPr lang="ko-KR" altLang="en-US" b="1" dirty="0" smtClean="0">
                <a:solidFill>
                  <a:prstClr val="black"/>
                </a:solidFill>
              </a:rPr>
              <a:t> 바탕으로 설계사양을 이용하여 관련 설비는 자체제작 및 외주처리를 통하여 제작하여 음식물쓰레기처리업체에 시공함</a:t>
            </a:r>
            <a:r>
              <a:rPr lang="en-US" altLang="ko-KR" b="1" dirty="0" smtClean="0">
                <a:solidFill>
                  <a:prstClr val="black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01878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fontAlgn="base">
              <a:lnSpc>
                <a:spcPct val="150000"/>
              </a:lnSpc>
            </a:pPr>
            <a:endParaRPr lang="en-US" altLang="ko-KR" sz="1400" b="1" dirty="0" smtClean="0">
              <a:solidFill>
                <a:prstClr val="black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파급효과 분석</a:t>
            </a:r>
            <a:r>
              <a:rPr lang="en-US" altLang="ko-KR" dirty="0" smtClean="0"/>
              <a:t>  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096344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smtClean="0">
                <a:solidFill>
                  <a:srgbClr val="333333"/>
                </a:solidFill>
              </a:rPr>
              <a:t>보급 방안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3568" y="1268760"/>
            <a:ext cx="806489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>
              <a:lnSpc>
                <a:spcPct val="12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현재 시행되고 있는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지자체별</a:t>
            </a:r>
            <a:r>
              <a:rPr lang="ko-KR" altLang="en-US" sz="1600" dirty="0" smtClean="0">
                <a:solidFill>
                  <a:prstClr val="black"/>
                </a:solidFill>
              </a:rPr>
              <a:t> 대단위시설에만 의존하여 음식물쓰레기 대책을 수립하는 것은 한계가 있는 것으로 판단되어</a:t>
            </a:r>
            <a:endParaRPr lang="en-US" altLang="ko-KR" sz="1600" dirty="0" smtClean="0">
              <a:solidFill>
                <a:prstClr val="black"/>
              </a:solidFill>
            </a:endParaRPr>
          </a:p>
          <a:p>
            <a:pPr marL="216000" indent="-216000">
              <a:lnSpc>
                <a:spcPct val="12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환경부에서는 전문민간업체에 의한 민간투자형식의 음식물쓰레기 처리시설을 적극 권장하며 다각도로 지원하고 있음</a:t>
            </a:r>
            <a:r>
              <a:rPr lang="en-US" altLang="ko-KR" sz="1600" dirty="0" smtClean="0">
                <a:solidFill>
                  <a:prstClr val="black"/>
                </a:solidFill>
              </a:rPr>
              <a:t>.</a:t>
            </a:r>
          </a:p>
          <a:p>
            <a:pPr marL="216000" indent="-216000">
              <a:lnSpc>
                <a:spcPct val="12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err="1" smtClean="0">
                <a:solidFill>
                  <a:prstClr val="black"/>
                </a:solidFill>
              </a:rPr>
              <a:t>산자부에서는</a:t>
            </a:r>
            <a:r>
              <a:rPr lang="ko-KR" altLang="en-US" sz="1600" dirty="0" smtClean="0">
                <a:solidFill>
                  <a:prstClr val="black"/>
                </a:solidFill>
              </a:rPr>
              <a:t> 에너지관리공단을 통하여 대체에너지 보급을 촉진하고 있음</a:t>
            </a:r>
            <a:r>
              <a:rPr lang="en-US" altLang="ko-KR" sz="1600" dirty="0" smtClean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1043608" y="3573016"/>
            <a:ext cx="7560840" cy="19442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ko-KR" altLang="en-US" b="1" dirty="0" smtClean="0">
                <a:solidFill>
                  <a:prstClr val="black"/>
                </a:solidFill>
              </a:rPr>
              <a:t>대체에너지 보급 관련 법규 정비</a:t>
            </a:r>
            <a:endParaRPr lang="ko-KR" altLang="en-US" b="1" dirty="0">
              <a:solidFill>
                <a:prstClr val="black"/>
              </a:solidFill>
            </a:endParaRPr>
          </a:p>
        </p:txBody>
      </p:sp>
      <p:sp>
        <p:nvSpPr>
          <p:cNvPr id="12" name="오각형 11"/>
          <p:cNvSpPr/>
          <p:nvPr/>
        </p:nvSpPr>
        <p:spPr>
          <a:xfrm>
            <a:off x="1277634" y="4293096"/>
            <a:ext cx="2142238" cy="864096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prstClr val="black"/>
                </a:solidFill>
              </a:rPr>
              <a:t>기술개발</a:t>
            </a:r>
            <a:endParaRPr lang="ko-KR" altLang="en-US" b="1" dirty="0">
              <a:solidFill>
                <a:prstClr val="black"/>
              </a:solidFill>
            </a:endParaRPr>
          </a:p>
        </p:txBody>
      </p:sp>
      <p:sp>
        <p:nvSpPr>
          <p:cNvPr id="13" name="갈매기형 수장 12"/>
          <p:cNvSpPr/>
          <p:nvPr/>
        </p:nvSpPr>
        <p:spPr>
          <a:xfrm>
            <a:off x="3455876" y="4293096"/>
            <a:ext cx="2448272" cy="864096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prstClr val="black"/>
                </a:solidFill>
              </a:rPr>
              <a:t>경제성 입증</a:t>
            </a:r>
            <a:endParaRPr lang="ko-KR" altLang="en-US" b="1" dirty="0">
              <a:solidFill>
                <a:prstClr val="black"/>
              </a:solidFill>
            </a:endParaRPr>
          </a:p>
        </p:txBody>
      </p:sp>
      <p:sp>
        <p:nvSpPr>
          <p:cNvPr id="14" name="갈매기형 수장 13"/>
          <p:cNvSpPr/>
          <p:nvPr/>
        </p:nvSpPr>
        <p:spPr>
          <a:xfrm>
            <a:off x="5940152" y="4293096"/>
            <a:ext cx="2448272" cy="864096"/>
          </a:xfrm>
          <a:prstGeom prst="chevr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prstClr val="black"/>
                </a:solidFill>
              </a:rPr>
              <a:t>고형연료 보급</a:t>
            </a:r>
            <a:endParaRPr lang="ko-KR" altLang="en-US" b="1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01878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fontAlgn="base">
              <a:lnSpc>
                <a:spcPct val="150000"/>
              </a:lnSpc>
            </a:pPr>
            <a:endParaRPr lang="en-US" altLang="ko-KR" sz="1400" b="1" dirty="0" smtClean="0">
              <a:solidFill>
                <a:prstClr val="black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파급효과 분석</a:t>
            </a:r>
            <a:r>
              <a:rPr lang="en-US" altLang="ko-KR" dirty="0" smtClean="0"/>
              <a:t>  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096344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smtClean="0">
                <a:solidFill>
                  <a:srgbClr val="333333"/>
                </a:solidFill>
              </a:rPr>
              <a:t>보급 방안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3568" y="1268760"/>
            <a:ext cx="8064896" cy="4099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>
              <a:lnSpc>
                <a:spcPct val="12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음식물쓰레기는 가연성성분이 차지하는 비율이 약 </a:t>
            </a:r>
            <a:r>
              <a:rPr lang="en-US" altLang="ko-KR" sz="1600" dirty="0" smtClean="0">
                <a:solidFill>
                  <a:prstClr val="black"/>
                </a:solidFill>
              </a:rPr>
              <a:t>17~18%</a:t>
            </a:r>
            <a:r>
              <a:rPr lang="ko-KR" altLang="en-US" sz="1600" dirty="0" smtClean="0">
                <a:solidFill>
                  <a:prstClr val="black"/>
                </a:solidFill>
              </a:rPr>
              <a:t>이며 잔류탄소에 비하여 휘발성 성분이 높기 때문에 연로로서의 관점에서 연소성이 매우 좋은 조건을 가지고 있음</a:t>
            </a:r>
            <a:r>
              <a:rPr lang="en-US" altLang="ko-KR" sz="1600" dirty="0" smtClean="0">
                <a:solidFill>
                  <a:prstClr val="black"/>
                </a:solidFill>
              </a:rPr>
              <a:t>.</a:t>
            </a:r>
          </a:p>
          <a:p>
            <a:pPr marL="216000" indent="-216000">
              <a:lnSpc>
                <a:spcPct val="12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음식물쓰레기는 사람이 섭취하는 음식물의 폐기물이므로 중금속 등 유해물질에 오염되지 않아 청정연료로 가공이 가능하며 이물질제거 탈수 및 탈염</a:t>
            </a:r>
            <a:r>
              <a:rPr lang="en-US" altLang="ko-KR" sz="1600" dirty="0" smtClean="0">
                <a:solidFill>
                  <a:prstClr val="black"/>
                </a:solidFill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</a:rPr>
              <a:t>건조공정을 거치면 발열량이 </a:t>
            </a:r>
            <a:r>
              <a:rPr lang="en-US" altLang="ko-KR" sz="1600" dirty="0" smtClean="0">
                <a:solidFill>
                  <a:prstClr val="black"/>
                </a:solidFill>
              </a:rPr>
              <a:t>4,000kcal/kg </a:t>
            </a:r>
            <a:r>
              <a:rPr lang="ko-KR" altLang="en-US" sz="1600" dirty="0" smtClean="0">
                <a:solidFill>
                  <a:prstClr val="black"/>
                </a:solidFill>
              </a:rPr>
              <a:t>이상인 고형물을 얻을 수 있음</a:t>
            </a:r>
            <a:r>
              <a:rPr lang="en-US" altLang="ko-KR" sz="1600" dirty="0" smtClean="0">
                <a:solidFill>
                  <a:prstClr val="black"/>
                </a:solidFill>
              </a:rPr>
              <a:t>.</a:t>
            </a:r>
          </a:p>
          <a:p>
            <a:pPr marL="216000" indent="-216000">
              <a:lnSpc>
                <a:spcPct val="12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음식물쓰레기는 계속해서 발생하게 되며 기존 음식물류 폐기물 재활용의 문제점이 있으며</a:t>
            </a:r>
            <a:r>
              <a:rPr lang="en-US" altLang="ko-KR" sz="1600" dirty="0" smtClean="0">
                <a:solidFill>
                  <a:prstClr val="black"/>
                </a:solidFill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</a:rPr>
              <a:t>사료</a:t>
            </a:r>
            <a:r>
              <a:rPr lang="en-US" altLang="ko-KR" sz="1600" dirty="0" smtClean="0">
                <a:solidFill>
                  <a:prstClr val="black"/>
                </a:solidFill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</a:rPr>
              <a:t>퇴비의 시설관리의 어려움과 사료의 수요부족으로 인한 자원낭비는 물론 악취 및 폐수발생 등의 해결책이 미흡함</a:t>
            </a:r>
            <a:r>
              <a:rPr lang="en-US" altLang="ko-KR" sz="1600" dirty="0" smtClean="0">
                <a:solidFill>
                  <a:prstClr val="black"/>
                </a:solidFill>
              </a:rPr>
              <a:t>.</a:t>
            </a:r>
          </a:p>
          <a:p>
            <a:pPr marL="216000" indent="-216000">
              <a:lnSpc>
                <a:spcPct val="12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재활용에 있어서 양적으로는 증가하여 대부분이 재활용 방법으로 음식물쓰레기를 처리하고 있으나</a:t>
            </a:r>
            <a:r>
              <a:rPr lang="en-US" altLang="ko-KR" sz="1600" dirty="0" smtClean="0">
                <a:solidFill>
                  <a:prstClr val="black"/>
                </a:solidFill>
              </a:rPr>
              <a:t> </a:t>
            </a:r>
            <a:r>
              <a:rPr lang="ko-KR" altLang="en-US" sz="1600" dirty="0" smtClean="0">
                <a:solidFill>
                  <a:prstClr val="black"/>
                </a:solidFill>
              </a:rPr>
              <a:t>염분제거기술 및 처리비용 증가에 따르는 처리업체들이 어려움을 겪고 있는 실정임</a:t>
            </a:r>
            <a:r>
              <a:rPr lang="en-US" altLang="ko-KR" sz="1600" dirty="0" smtClean="0">
                <a:solidFill>
                  <a:prstClr val="black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01878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fontAlgn="base">
              <a:lnSpc>
                <a:spcPct val="150000"/>
              </a:lnSpc>
            </a:pPr>
            <a:endParaRPr lang="en-US" altLang="ko-KR" sz="1400" b="1" dirty="0" smtClean="0">
              <a:solidFill>
                <a:prstClr val="black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파급효과 분석</a:t>
            </a:r>
            <a:r>
              <a:rPr lang="en-US" altLang="ko-KR" dirty="0" smtClean="0"/>
              <a:t>  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096344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smtClean="0">
                <a:solidFill>
                  <a:srgbClr val="333333"/>
                </a:solidFill>
              </a:rPr>
              <a:t>보급 방안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3568" y="1268760"/>
            <a:ext cx="8064896" cy="2622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>
              <a:lnSpc>
                <a:spcPct val="12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기존의 재활용 처리기술에 비하여 환경적으로 안정된 기술로써 악취 및 폐수처리 등에서 자유로워질 수 있음</a:t>
            </a:r>
            <a:r>
              <a:rPr lang="en-US" altLang="ko-KR" sz="1600" dirty="0" smtClean="0">
                <a:solidFill>
                  <a:prstClr val="black"/>
                </a:solidFill>
              </a:rPr>
              <a:t>.</a:t>
            </a:r>
          </a:p>
          <a:p>
            <a:pPr marL="216000" indent="-216000">
              <a:lnSpc>
                <a:spcPct val="12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경제적인 측면에서 재활용의 이용가치가 월등히 높아지므로 수익성 있는 사업이 이루어질 수 있음</a:t>
            </a:r>
            <a:r>
              <a:rPr lang="en-US" altLang="ko-KR" sz="1600" dirty="0" smtClean="0">
                <a:solidFill>
                  <a:prstClr val="black"/>
                </a:solidFill>
              </a:rPr>
              <a:t>.</a:t>
            </a:r>
          </a:p>
          <a:p>
            <a:pPr marL="216000" indent="-216000">
              <a:lnSpc>
                <a:spcPct val="12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대부분의 에너지를 해외에서 수입에 의존하고 있는 실정으로 화석연료의 대체에너지로 개발하게 되므로 외화낭비를 줄일 수 있음</a:t>
            </a:r>
            <a:r>
              <a:rPr lang="en-US" altLang="ko-KR" sz="1600" dirty="0" smtClean="0">
                <a:solidFill>
                  <a:prstClr val="black"/>
                </a:solidFill>
              </a:rPr>
              <a:t>.</a:t>
            </a:r>
          </a:p>
          <a:p>
            <a:pPr marL="216000" indent="-216000">
              <a:lnSpc>
                <a:spcPct val="12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우루과이 라운드 협약사항인 화석연료 사용억제 측면에도 일조할 것으로 예상됨</a:t>
            </a:r>
            <a:r>
              <a:rPr lang="en-US" altLang="ko-KR" sz="1600" dirty="0" smtClean="0">
                <a:solidFill>
                  <a:prstClr val="black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10857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 fontAlgn="base">
              <a:lnSpc>
                <a:spcPct val="150000"/>
              </a:lnSpc>
            </a:pPr>
            <a:endParaRPr lang="en-US" altLang="ko-KR" sz="1400" b="1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유사경쟁기술 분석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672408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err="1" smtClean="0">
                <a:solidFill>
                  <a:srgbClr val="333333"/>
                </a:solidFill>
              </a:rPr>
              <a:t>하수슬러지</a:t>
            </a:r>
            <a:r>
              <a:rPr lang="ko-KR" altLang="en-US" sz="1600" b="1" dirty="0" smtClean="0">
                <a:solidFill>
                  <a:srgbClr val="333333"/>
                </a:solidFill>
              </a:rPr>
              <a:t> 고형연료화 사업의 특징</a:t>
            </a:r>
            <a:endParaRPr lang="en-US" altLang="ko-KR" sz="1600" b="1" dirty="0" smtClean="0">
              <a:solidFill>
                <a:srgbClr val="333333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755576" y="1412776"/>
            <a:ext cx="7920880" cy="115212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  <a:alpha val="30000"/>
                </a:schemeClr>
              </a:gs>
              <a:gs pos="100000">
                <a:schemeClr val="accent1">
                  <a:tint val="23500"/>
                  <a:satMod val="160000"/>
                  <a:alpha val="3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755576" y="2996952"/>
            <a:ext cx="7920880" cy="86409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  <a:alpha val="30000"/>
                </a:schemeClr>
              </a:gs>
              <a:gs pos="100000">
                <a:schemeClr val="accent1">
                  <a:tint val="23500"/>
                  <a:satMod val="160000"/>
                  <a:alpha val="3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755576" y="4267763"/>
            <a:ext cx="7920880" cy="86409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  <a:alpha val="30000"/>
                </a:schemeClr>
              </a:gs>
              <a:gs pos="100000">
                <a:schemeClr val="accent1">
                  <a:tint val="23500"/>
                  <a:satMod val="160000"/>
                  <a:alpha val="3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755576" y="5501478"/>
            <a:ext cx="7920880" cy="50529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  <a:alpha val="30000"/>
                </a:schemeClr>
              </a:gs>
              <a:gs pos="100000">
                <a:schemeClr val="accent1">
                  <a:tint val="23500"/>
                  <a:satMod val="160000"/>
                  <a:alpha val="3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683568" y="1393340"/>
            <a:ext cx="806489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>
              <a:lnSpc>
                <a:spcPct val="150000"/>
              </a:lnSpc>
              <a:spcBef>
                <a:spcPts val="600"/>
              </a:spcBef>
              <a:buFont typeface="굴림" pitchFamily="50" charset="-127"/>
              <a:buChar char="○"/>
            </a:pPr>
            <a:r>
              <a:rPr lang="ko-KR" altLang="en-US" sz="1600" dirty="0" smtClean="0"/>
              <a:t>「</a:t>
            </a:r>
            <a:r>
              <a:rPr lang="ko-KR" altLang="en-US" sz="1600" dirty="0" err="1" smtClean="0"/>
              <a:t>신에너지</a:t>
            </a:r>
            <a:r>
              <a:rPr lang="ko-KR" altLang="en-US" sz="1600" dirty="0" smtClean="0"/>
              <a:t> 및 재생에너지 개발</a:t>
            </a:r>
            <a:r>
              <a:rPr lang="en-US" altLang="ko-KR" sz="1600" dirty="0" smtClean="0"/>
              <a:t>·</a:t>
            </a:r>
            <a:r>
              <a:rPr lang="ko-KR" altLang="en-US" sz="1600" dirty="0" smtClean="0"/>
              <a:t>이용</a:t>
            </a:r>
            <a:r>
              <a:rPr lang="en-US" altLang="ko-KR" sz="1600" dirty="0" smtClean="0"/>
              <a:t>·</a:t>
            </a:r>
            <a:r>
              <a:rPr lang="ko-KR" altLang="en-US" sz="1600" dirty="0" smtClean="0"/>
              <a:t>보급 촉진법」에 따라 폐기물을 변환시켜 고형연료를 만드는 사업으로 환경부의 “</a:t>
            </a:r>
            <a:r>
              <a:rPr lang="ko-KR" altLang="en-US" sz="1600" dirty="0" err="1" smtClean="0"/>
              <a:t>슬러지</a:t>
            </a:r>
            <a:r>
              <a:rPr lang="ko-KR" altLang="en-US" sz="1600" dirty="0" smtClean="0"/>
              <a:t> 감량화 기본계획”과 “에너지 자립화 기본계획에 부응하는 </a:t>
            </a:r>
            <a:r>
              <a:rPr lang="ko-KR" altLang="en-US" sz="1600" dirty="0" err="1" smtClean="0"/>
              <a:t>슬러지를</a:t>
            </a:r>
            <a:r>
              <a:rPr lang="ko-KR" altLang="en-US" sz="1600" dirty="0" smtClean="0"/>
              <a:t> 건조하여 연료화하는 고형연료화 사업임</a:t>
            </a:r>
            <a:r>
              <a:rPr lang="en-US" altLang="ko-KR" sz="1600" dirty="0" smtClean="0"/>
              <a:t>.</a:t>
            </a:r>
          </a:p>
          <a:p>
            <a:pPr marL="216000" indent="-216000">
              <a:lnSpc>
                <a:spcPct val="150000"/>
              </a:lnSpc>
              <a:spcBef>
                <a:spcPts val="600"/>
              </a:spcBef>
              <a:buFont typeface="굴림" pitchFamily="50" charset="-127"/>
              <a:buChar char="○"/>
            </a:pPr>
            <a:endParaRPr lang="en-US" altLang="ko-KR" sz="1600" dirty="0" smtClean="0"/>
          </a:p>
          <a:p>
            <a:pPr marL="216000" indent="-216000">
              <a:lnSpc>
                <a:spcPct val="150000"/>
              </a:lnSpc>
              <a:spcBef>
                <a:spcPts val="600"/>
              </a:spcBef>
              <a:buFont typeface="굴림" pitchFamily="50" charset="-127"/>
              <a:buChar char="○"/>
            </a:pPr>
            <a:r>
              <a:rPr lang="ko-KR" altLang="ko-KR" sz="1600" dirty="0" err="1" smtClean="0"/>
              <a:t>하수슬러지</a:t>
            </a:r>
            <a:r>
              <a:rPr lang="ko-KR" altLang="en-US" sz="1600" dirty="0" err="1" smtClean="0"/>
              <a:t>와</a:t>
            </a:r>
            <a:r>
              <a:rPr lang="ko-KR" altLang="en-US" sz="1600" dirty="0" smtClean="0"/>
              <a:t> 합성수지를 </a:t>
            </a:r>
            <a:r>
              <a:rPr lang="ko-KR" altLang="ko-KR" sz="1600" dirty="0" smtClean="0"/>
              <a:t>이용한 </a:t>
            </a:r>
            <a:r>
              <a:rPr lang="ko-KR" altLang="en-US" sz="1600" dirty="0" smtClean="0"/>
              <a:t>고형연료를 제조하여 </a:t>
            </a:r>
            <a:r>
              <a:rPr lang="ko-KR" altLang="en-US" sz="1600" dirty="0" err="1" smtClean="0"/>
              <a:t>신재생</a:t>
            </a:r>
            <a:r>
              <a:rPr lang="ko-KR" altLang="en-US" sz="1600" dirty="0" smtClean="0"/>
              <a:t> 발전사업 연료로 공급하며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년간 일정한 배출량의 폐기물로 안정적인 연료의 확보가 가능함</a:t>
            </a:r>
            <a:r>
              <a:rPr lang="en-US" altLang="ko-KR" sz="1600" dirty="0" smtClean="0"/>
              <a:t>.</a:t>
            </a:r>
          </a:p>
          <a:p>
            <a:pPr marL="216000" indent="-216000">
              <a:lnSpc>
                <a:spcPct val="150000"/>
              </a:lnSpc>
              <a:spcBef>
                <a:spcPts val="600"/>
              </a:spcBef>
              <a:buFont typeface="굴림" pitchFamily="50" charset="-127"/>
              <a:buChar char="○"/>
            </a:pPr>
            <a:endParaRPr lang="en-US" altLang="ko-KR" sz="1600" dirty="0" smtClean="0"/>
          </a:p>
          <a:p>
            <a:pPr marL="216000" indent="-216000">
              <a:lnSpc>
                <a:spcPct val="150000"/>
              </a:lnSpc>
              <a:spcBef>
                <a:spcPts val="600"/>
              </a:spcBef>
              <a:buFont typeface="굴림" pitchFamily="50" charset="-127"/>
              <a:buChar char="○"/>
            </a:pPr>
            <a:r>
              <a:rPr lang="ko-KR" altLang="en-US" sz="1600" dirty="0" smtClean="0"/>
              <a:t>폐기물로 만들어진 고형연료를 청정에너지로 전환하는 친환경적인 기술로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합성가스를 건조연료로 사용하는 </a:t>
            </a:r>
            <a:r>
              <a:rPr lang="ko-KR" altLang="en-US" sz="1600" dirty="0" err="1" smtClean="0"/>
              <a:t>신재생</a:t>
            </a:r>
            <a:r>
              <a:rPr lang="ko-KR" altLang="en-US" sz="1600" dirty="0" smtClean="0"/>
              <a:t> 에너지사업임</a:t>
            </a:r>
            <a:r>
              <a:rPr lang="en-US" altLang="ko-KR" sz="1600" dirty="0" smtClean="0"/>
              <a:t>.</a:t>
            </a:r>
          </a:p>
          <a:p>
            <a:pPr marL="216000" indent="-216000">
              <a:lnSpc>
                <a:spcPct val="150000"/>
              </a:lnSpc>
              <a:spcBef>
                <a:spcPts val="600"/>
              </a:spcBef>
              <a:buFont typeface="굴림" pitchFamily="50" charset="-127"/>
              <a:buChar char="○"/>
            </a:pPr>
            <a:endParaRPr lang="en-US" altLang="ko-KR" sz="1600" dirty="0" smtClean="0"/>
          </a:p>
          <a:p>
            <a:pPr marL="216000" indent="-216000">
              <a:lnSpc>
                <a:spcPct val="150000"/>
              </a:lnSpc>
              <a:spcBef>
                <a:spcPts val="600"/>
              </a:spcBef>
              <a:buFont typeface="굴림" pitchFamily="50" charset="-127"/>
              <a:buChar char="○"/>
            </a:pPr>
            <a:r>
              <a:rPr lang="ko-KR" altLang="en-US" sz="1600" dirty="0" smtClean="0"/>
              <a:t>저렴한 합성가스 사용으로 인한 </a:t>
            </a:r>
            <a:r>
              <a:rPr lang="en-US" altLang="ko-KR" sz="1600" dirty="0" smtClean="0"/>
              <a:t>LNG </a:t>
            </a:r>
            <a:r>
              <a:rPr lang="ko-KR" altLang="en-US" sz="1600" dirty="0" smtClean="0"/>
              <a:t>대비 </a:t>
            </a:r>
            <a:r>
              <a:rPr lang="en-US" altLang="ko-KR" sz="1600" dirty="0" smtClean="0"/>
              <a:t>30% </a:t>
            </a:r>
            <a:r>
              <a:rPr lang="ko-KR" altLang="en-US" sz="1600" dirty="0" smtClean="0"/>
              <a:t>수준으로 건조연료비를 절감함</a:t>
            </a:r>
            <a:r>
              <a:rPr lang="en-US" altLang="ko-KR" sz="16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10857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 fontAlgn="base">
              <a:lnSpc>
                <a:spcPct val="150000"/>
              </a:lnSpc>
            </a:pPr>
            <a:endParaRPr lang="en-US" altLang="ko-KR" sz="1400" b="1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유사경쟁기술 분석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10" name="모서리가 둥근 직사각형 9"/>
          <p:cNvSpPr/>
          <p:nvPr/>
        </p:nvSpPr>
        <p:spPr>
          <a:xfrm>
            <a:off x="323528" y="812420"/>
            <a:ext cx="3672408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err="1" smtClean="0">
                <a:solidFill>
                  <a:srgbClr val="333333"/>
                </a:solidFill>
              </a:rPr>
              <a:t>하수슬러지</a:t>
            </a:r>
            <a:r>
              <a:rPr lang="ko-KR" altLang="en-US" sz="1600" b="1" dirty="0" smtClean="0">
                <a:solidFill>
                  <a:srgbClr val="333333"/>
                </a:solidFill>
              </a:rPr>
              <a:t> 고형연료화 사업의 현황</a:t>
            </a:r>
            <a:endParaRPr lang="en-US" altLang="ko-KR" sz="1600" b="1" dirty="0" smtClean="0">
              <a:solidFill>
                <a:srgbClr val="333333"/>
              </a:solidFill>
            </a:endParaRPr>
          </a:p>
        </p:txBody>
      </p:sp>
      <p:grpSp>
        <p:nvGrpSpPr>
          <p:cNvPr id="2" name="그룹 14"/>
          <p:cNvGrpSpPr/>
          <p:nvPr/>
        </p:nvGrpSpPr>
        <p:grpSpPr>
          <a:xfrm>
            <a:off x="696463" y="1396029"/>
            <a:ext cx="7907985" cy="4625259"/>
            <a:chOff x="640879" y="1756069"/>
            <a:chExt cx="7907985" cy="4625259"/>
          </a:xfrm>
        </p:grpSpPr>
        <p:sp>
          <p:nvSpPr>
            <p:cNvPr id="18" name="직사각형 17"/>
            <p:cNvSpPr/>
            <p:nvPr/>
          </p:nvSpPr>
          <p:spPr>
            <a:xfrm>
              <a:off x="2249263" y="1756069"/>
              <a:ext cx="1530649" cy="288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latin typeface="+mj-lt"/>
                </a:rPr>
                <a:t>국내 폐기물</a:t>
              </a:r>
              <a:r>
                <a:rPr lang="en-US" altLang="ko-KR" sz="1100" b="1" dirty="0">
                  <a:latin typeface="+mj-lt"/>
                </a:rPr>
                <a:t> </a:t>
              </a:r>
              <a:r>
                <a:rPr lang="ko-KR" altLang="en-US" sz="1100" b="1" dirty="0">
                  <a:latin typeface="+mj-lt"/>
                </a:rPr>
                <a:t>현황</a:t>
              </a: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5566656" y="1777456"/>
              <a:ext cx="1395538" cy="2880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latin typeface="+mj-lt"/>
                </a:rPr>
                <a:t>재활용 </a:t>
              </a:r>
              <a:r>
                <a:rPr lang="en-US" altLang="ko-KR" sz="1100" b="1" dirty="0">
                  <a:latin typeface="+mj-lt"/>
                </a:rPr>
                <a:t>SRF </a:t>
              </a:r>
              <a:r>
                <a:rPr lang="ko-KR" altLang="en-US" sz="1100" b="1" dirty="0">
                  <a:latin typeface="+mj-lt"/>
                </a:rPr>
                <a:t>생산</a:t>
              </a:r>
            </a:p>
          </p:txBody>
        </p:sp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879" y="4152119"/>
              <a:ext cx="1266825" cy="445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879" y="4584168"/>
              <a:ext cx="1266825" cy="1725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5135" y="5563491"/>
              <a:ext cx="610522" cy="6105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직사각형 22"/>
            <p:cNvSpPr/>
            <p:nvPr/>
          </p:nvSpPr>
          <p:spPr>
            <a:xfrm>
              <a:off x="2249263" y="2316855"/>
              <a:ext cx="1461622" cy="861774"/>
            </a:xfrm>
            <a:prstGeom prst="rect">
              <a:avLst/>
            </a:prstGeom>
            <a:ln w="15875">
              <a:solidFill>
                <a:schemeClr val="accent6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r>
                <a:rPr lang="ko-KR" altLang="en-US" sz="1000" dirty="0" smtClean="0"/>
                <a:t>가연성폐기물 </a:t>
              </a:r>
              <a:r>
                <a:rPr lang="en-US" altLang="ko-KR" sz="1000" dirty="0"/>
                <a:t>384</a:t>
              </a:r>
              <a:r>
                <a:rPr lang="ko-KR" altLang="en-US" sz="1000" dirty="0" err="1"/>
                <a:t>만톤</a:t>
              </a:r>
              <a:r>
                <a:rPr lang="en-US" altLang="ko-KR" sz="1000" dirty="0"/>
                <a:t>/</a:t>
              </a:r>
              <a:r>
                <a:rPr lang="ko-KR" altLang="en-US" sz="1000" dirty="0" smtClean="0"/>
                <a:t>년</a:t>
              </a:r>
              <a:r>
                <a:rPr lang="en-US" altLang="ko-KR" sz="1000" dirty="0" smtClean="0"/>
                <a:t>(</a:t>
              </a:r>
              <a:r>
                <a:rPr lang="ko-KR" altLang="en-US" sz="1000" dirty="0" smtClean="0"/>
                <a:t>‘</a:t>
              </a:r>
              <a:r>
                <a:rPr lang="en-US" altLang="ko-KR" sz="1000" dirty="0" smtClean="0"/>
                <a:t>13</a:t>
              </a:r>
              <a:r>
                <a:rPr lang="ko-KR" altLang="en-US" sz="1000" dirty="0" err="1" smtClean="0"/>
                <a:t>년기준</a:t>
              </a:r>
              <a:r>
                <a:rPr lang="en-US" altLang="ko-KR" sz="1000" dirty="0" smtClean="0"/>
                <a:t>)</a:t>
              </a:r>
              <a:r>
                <a:rPr lang="ko-KR" altLang="en-US" sz="1000" dirty="0" smtClean="0"/>
                <a:t>중 </a:t>
              </a:r>
              <a:r>
                <a:rPr lang="en-US" altLang="ko-KR" sz="1000" dirty="0" smtClean="0"/>
                <a:t>1.5% (</a:t>
              </a:r>
              <a:r>
                <a:rPr lang="en-US" altLang="ko-KR" sz="1000" dirty="0"/>
                <a:t>5</a:t>
              </a:r>
              <a:r>
                <a:rPr lang="ko-KR" altLang="en-US" sz="1000" dirty="0"/>
                <a:t>만</a:t>
              </a:r>
              <a:r>
                <a:rPr lang="en-US" altLang="ko-KR" sz="1000" dirty="0"/>
                <a:t>8</a:t>
              </a:r>
              <a:r>
                <a:rPr lang="ko-KR" altLang="en-US" sz="1000" dirty="0" err="1"/>
                <a:t>천톤</a:t>
              </a:r>
              <a:r>
                <a:rPr lang="en-US" altLang="ko-KR" sz="1000" dirty="0"/>
                <a:t>/</a:t>
              </a:r>
              <a:r>
                <a:rPr lang="ko-KR" altLang="en-US" sz="1000" dirty="0"/>
                <a:t>년</a:t>
              </a:r>
              <a:r>
                <a:rPr lang="en-US" altLang="ko-KR" sz="1000" dirty="0"/>
                <a:t>) </a:t>
              </a:r>
              <a:r>
                <a:rPr lang="ko-KR" altLang="en-US" sz="1000" dirty="0"/>
                <a:t>만이 고형연료화 제조용으로 활용</a:t>
              </a:r>
              <a:r>
                <a:rPr lang="en-US" altLang="ko-KR" sz="1000" dirty="0" smtClean="0"/>
                <a:t>(07</a:t>
              </a:r>
              <a:r>
                <a:rPr lang="ko-KR" altLang="en-US" sz="1000" dirty="0"/>
                <a:t>년 기준</a:t>
              </a:r>
              <a:r>
                <a:rPr lang="en-US" altLang="ko-KR" sz="1000" dirty="0" smtClean="0"/>
                <a:t>)</a:t>
              </a:r>
              <a:endParaRPr lang="en-US" altLang="ko-KR" sz="800" dirty="0"/>
            </a:p>
          </p:txBody>
        </p:sp>
        <p:pic>
          <p:nvPicPr>
            <p:cNvPr id="24" name="Picture 5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54543" y="2123077"/>
              <a:ext cx="1152000" cy="61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6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59096" y="3064419"/>
              <a:ext cx="1152000" cy="61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7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64914" y="4084411"/>
              <a:ext cx="1152000" cy="61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8"/>
            <p:cNvPicPr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75564" y="5157192"/>
              <a:ext cx="1152000" cy="61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직사각형 27"/>
            <p:cNvSpPr/>
            <p:nvPr/>
          </p:nvSpPr>
          <p:spPr>
            <a:xfrm>
              <a:off x="2096270" y="5009205"/>
              <a:ext cx="569387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000" dirty="0"/>
                <a:t>재활용</a:t>
              </a:r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2822973" y="5008492"/>
              <a:ext cx="771365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000" dirty="0"/>
                <a:t>매립</a:t>
              </a:r>
              <a:r>
                <a:rPr lang="en-US" altLang="ko-KR" sz="1000" dirty="0"/>
                <a:t>. </a:t>
              </a:r>
              <a:r>
                <a:rPr lang="ko-KR" altLang="en-US" sz="1000" dirty="0"/>
                <a:t>소각</a:t>
              </a: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6034613" y="5105926"/>
              <a:ext cx="697627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000" dirty="0" smtClean="0"/>
                <a:t>SRF </a:t>
              </a:r>
              <a:r>
                <a:rPr lang="ko-KR" altLang="en-US" sz="1000" dirty="0"/>
                <a:t>인증</a:t>
              </a:r>
            </a:p>
          </p:txBody>
        </p:sp>
        <p:pic>
          <p:nvPicPr>
            <p:cNvPr id="31" name="Picture 9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2160" y="5587864"/>
              <a:ext cx="737597" cy="5673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" name="object 205"/>
            <p:cNvSpPr/>
            <p:nvPr/>
          </p:nvSpPr>
          <p:spPr>
            <a:xfrm>
              <a:off x="1835696" y="4005064"/>
              <a:ext cx="6673050" cy="45719"/>
            </a:xfrm>
            <a:custGeom>
              <a:avLst/>
              <a:gdLst/>
              <a:ahLst/>
              <a:cxnLst/>
              <a:rect l="l" t="t" r="r" b="b"/>
              <a:pathLst>
                <a:path w="1689747" h="21335">
                  <a:moveTo>
                    <a:pt x="1689747" y="1534"/>
                  </a:moveTo>
                  <a:lnTo>
                    <a:pt x="0" y="0"/>
                  </a:lnTo>
                  <a:lnTo>
                    <a:pt x="0" y="19799"/>
                  </a:lnTo>
                  <a:lnTo>
                    <a:pt x="1689747" y="21334"/>
                  </a:lnTo>
                  <a:lnTo>
                    <a:pt x="1689747" y="1534"/>
                  </a:lnTo>
                </a:path>
              </a:pathLst>
            </a:custGeom>
            <a:solidFill>
              <a:srgbClr val="00A73A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7328202" y="2781508"/>
              <a:ext cx="1178341" cy="21544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5875">
              <a:solidFill>
                <a:schemeClr val="accent6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800" b="1" dirty="0" smtClean="0">
                  <a:solidFill>
                    <a:schemeClr val="bg1"/>
                  </a:solidFill>
                </a:rPr>
                <a:t>SRF</a:t>
              </a:r>
              <a:r>
                <a:rPr lang="ko-KR" altLang="en-US" sz="800" b="1" dirty="0" smtClean="0">
                  <a:solidFill>
                    <a:schemeClr val="bg1"/>
                  </a:solidFill>
                </a:rPr>
                <a:t>전용 </a:t>
              </a:r>
              <a:r>
                <a:rPr lang="ko-KR" altLang="en-US" sz="800" b="1" dirty="0">
                  <a:solidFill>
                    <a:schemeClr val="bg1"/>
                  </a:solidFill>
                </a:rPr>
                <a:t>보일러시설</a:t>
              </a:r>
            </a:p>
          </p:txBody>
        </p:sp>
        <p:sp>
          <p:nvSpPr>
            <p:cNvPr id="34" name="직사각형 33"/>
            <p:cNvSpPr/>
            <p:nvPr/>
          </p:nvSpPr>
          <p:spPr>
            <a:xfrm>
              <a:off x="7359097" y="3717612"/>
              <a:ext cx="1130700" cy="21544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5875">
              <a:solidFill>
                <a:schemeClr val="accent6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800" b="1" dirty="0" err="1" smtClean="0">
                  <a:solidFill>
                    <a:schemeClr val="bg1"/>
                  </a:solidFill>
                </a:rPr>
                <a:t>신재생</a:t>
              </a:r>
              <a:r>
                <a:rPr lang="ko-KR" altLang="en-US" sz="800" b="1" dirty="0" smtClean="0">
                  <a:solidFill>
                    <a:schemeClr val="bg1"/>
                  </a:solidFill>
                </a:rPr>
                <a:t> 발전소 연료</a:t>
              </a:r>
              <a:endParaRPr lang="ko-KR" altLang="en-US" sz="800" b="1" dirty="0">
                <a:solidFill>
                  <a:schemeClr val="bg1"/>
                </a:solidFill>
              </a:endParaRPr>
            </a:p>
          </p:txBody>
        </p:sp>
        <p:sp>
          <p:nvSpPr>
            <p:cNvPr id="35" name="직사각형 34"/>
            <p:cNvSpPr/>
            <p:nvPr/>
          </p:nvSpPr>
          <p:spPr>
            <a:xfrm>
              <a:off x="7375564" y="4741092"/>
              <a:ext cx="1130699" cy="33855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5875">
              <a:solidFill>
                <a:schemeClr val="accent6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800" b="1" dirty="0">
                  <a:solidFill>
                    <a:schemeClr val="bg1"/>
                  </a:solidFill>
                </a:rPr>
                <a:t>제철소</a:t>
              </a:r>
              <a:r>
                <a:rPr lang="en-US" altLang="ko-KR" sz="800" b="1" dirty="0">
                  <a:solidFill>
                    <a:schemeClr val="bg1"/>
                  </a:solidFill>
                </a:rPr>
                <a:t>/</a:t>
              </a:r>
              <a:r>
                <a:rPr lang="ko-KR" altLang="en-US" sz="800" b="1" dirty="0">
                  <a:solidFill>
                    <a:schemeClr val="bg1"/>
                  </a:solidFill>
                </a:rPr>
                <a:t>용광로</a:t>
              </a:r>
            </a:p>
            <a:p>
              <a:pPr algn="ctr"/>
              <a:r>
                <a:rPr lang="en-US" altLang="ko-KR" sz="800" b="1" dirty="0">
                  <a:solidFill>
                    <a:schemeClr val="bg1"/>
                  </a:solidFill>
                </a:rPr>
                <a:t>/</a:t>
              </a:r>
              <a:r>
                <a:rPr lang="ko-KR" altLang="en-US" sz="800" b="1" dirty="0">
                  <a:solidFill>
                    <a:schemeClr val="bg1"/>
                  </a:solidFill>
                </a:rPr>
                <a:t>시멘트 </a:t>
              </a:r>
              <a:r>
                <a:rPr lang="ko-KR" altLang="en-US" sz="800" b="1" dirty="0" err="1">
                  <a:solidFill>
                    <a:schemeClr val="bg1"/>
                  </a:solidFill>
                </a:rPr>
                <a:t>소성로</a:t>
              </a:r>
              <a:endParaRPr lang="ko-KR" altLang="en-US" sz="800" b="1" dirty="0">
                <a:solidFill>
                  <a:schemeClr val="bg1"/>
                </a:solidFill>
              </a:endParaRPr>
            </a:p>
          </p:txBody>
        </p:sp>
        <p:sp>
          <p:nvSpPr>
            <p:cNvPr id="36" name="직사각형 35"/>
            <p:cNvSpPr/>
            <p:nvPr/>
          </p:nvSpPr>
          <p:spPr>
            <a:xfrm>
              <a:off x="7373452" y="5816530"/>
              <a:ext cx="1175412" cy="33855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5875">
              <a:solidFill>
                <a:schemeClr val="accent6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800" b="1" dirty="0">
                  <a:solidFill>
                    <a:schemeClr val="bg1"/>
                  </a:solidFill>
                </a:rPr>
                <a:t>원예단지</a:t>
              </a:r>
              <a:r>
                <a:rPr lang="en-US" altLang="ko-KR" sz="800" b="1" dirty="0">
                  <a:solidFill>
                    <a:schemeClr val="bg1"/>
                  </a:solidFill>
                </a:rPr>
                <a:t>/</a:t>
              </a:r>
              <a:r>
                <a:rPr lang="ko-KR" altLang="en-US" sz="800" b="1" dirty="0">
                  <a:solidFill>
                    <a:schemeClr val="bg1"/>
                  </a:solidFill>
                </a:rPr>
                <a:t>시설재배</a:t>
              </a:r>
            </a:p>
            <a:p>
              <a:pPr algn="ctr"/>
              <a:r>
                <a:rPr lang="ko-KR" altLang="en-US" sz="800" b="1" dirty="0">
                  <a:solidFill>
                    <a:schemeClr val="bg1"/>
                  </a:solidFill>
                </a:rPr>
                <a:t>유류 대체연료</a:t>
              </a:r>
            </a:p>
          </p:txBody>
        </p:sp>
        <p:sp>
          <p:nvSpPr>
            <p:cNvPr id="37" name="직사각형 36"/>
            <p:cNvSpPr/>
            <p:nvPr/>
          </p:nvSpPr>
          <p:spPr>
            <a:xfrm>
              <a:off x="3710885" y="4368541"/>
              <a:ext cx="2085251" cy="49093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latin typeface="+mj-lt"/>
                </a:rPr>
                <a:t>자원재활용고형연료 </a:t>
              </a:r>
              <a:endParaRPr lang="en-US" altLang="ko-KR" sz="1100" b="1" dirty="0">
                <a:latin typeface="+mj-lt"/>
              </a:endParaRPr>
            </a:p>
            <a:p>
              <a:pPr algn="ctr"/>
              <a:r>
                <a:rPr lang="en-US" altLang="ko-KR" sz="1100" b="1" dirty="0">
                  <a:latin typeface="+mj-lt"/>
                </a:rPr>
                <a:t>SRF(Solid Refuse Fuel)</a:t>
              </a:r>
              <a:endParaRPr lang="ko-KR" altLang="en-US" sz="1100" b="1" dirty="0">
                <a:latin typeface="+mj-lt"/>
              </a:endParaRPr>
            </a:p>
          </p:txBody>
        </p:sp>
        <p:sp>
          <p:nvSpPr>
            <p:cNvPr id="38" name="직사각형 37"/>
            <p:cNvSpPr/>
            <p:nvPr/>
          </p:nvSpPr>
          <p:spPr>
            <a:xfrm>
              <a:off x="3997853" y="5057889"/>
              <a:ext cx="1568802" cy="1323439"/>
            </a:xfrm>
            <a:prstGeom prst="rect">
              <a:avLst/>
            </a:prstGeom>
            <a:ln w="15875">
              <a:solidFill>
                <a:srgbClr val="00B050"/>
              </a:solidFill>
            </a:ln>
          </p:spPr>
          <p:txBody>
            <a:bodyPr wrap="square">
              <a:spAutoFit/>
            </a:bodyPr>
            <a:lstStyle/>
            <a:p>
              <a:r>
                <a:rPr lang="ko-KR" altLang="en-US" sz="800" b="1" dirty="0"/>
                <a:t>* 환경부 고시 </a:t>
              </a:r>
              <a:r>
                <a:rPr lang="en-US" altLang="ko-KR" sz="800" b="1" dirty="0"/>
                <a:t>(</a:t>
              </a:r>
              <a:r>
                <a:rPr lang="ko-KR" altLang="en-US" sz="800" b="1" dirty="0"/>
                <a:t>제</a:t>
              </a:r>
              <a:r>
                <a:rPr lang="en-US" altLang="ko-KR" sz="800" b="1" dirty="0"/>
                <a:t>2003-127</a:t>
              </a:r>
              <a:r>
                <a:rPr lang="ko-KR" altLang="en-US" sz="800" b="1" dirty="0"/>
                <a:t>호</a:t>
              </a:r>
              <a:r>
                <a:rPr lang="en-US" altLang="ko-KR" sz="800" b="1" dirty="0"/>
                <a:t>)</a:t>
              </a:r>
            </a:p>
            <a:p>
              <a:r>
                <a:rPr lang="ko-KR" altLang="en-US" sz="800" b="1" dirty="0" smtClean="0"/>
                <a:t>고형연료 고시</a:t>
              </a:r>
              <a:endParaRPr lang="en-US" altLang="ko-KR" sz="800" b="1" dirty="0" smtClean="0"/>
            </a:p>
            <a:p>
              <a:endParaRPr lang="en-US" altLang="ko-KR" sz="800" b="1" dirty="0"/>
            </a:p>
            <a:p>
              <a:r>
                <a:rPr lang="en-US" altLang="ko-KR" sz="800" b="1" dirty="0"/>
                <a:t>• </a:t>
              </a:r>
              <a:r>
                <a:rPr lang="en-US" altLang="ko-KR" sz="800" b="1" dirty="0" smtClean="0"/>
                <a:t>3,500/6,000 </a:t>
              </a:r>
              <a:r>
                <a:rPr lang="en-US" altLang="ko-KR" sz="800" b="1" dirty="0"/>
                <a:t>Kg/kcal </a:t>
              </a:r>
              <a:r>
                <a:rPr lang="ko-KR" altLang="en-US" sz="800" b="1" dirty="0" smtClean="0"/>
                <a:t>이상</a:t>
              </a:r>
              <a:endParaRPr lang="ko-KR" altLang="en-US" sz="800" b="1" dirty="0"/>
            </a:p>
            <a:p>
              <a:r>
                <a:rPr lang="en-US" altLang="ko-KR" sz="800" b="1" dirty="0"/>
                <a:t>• </a:t>
              </a:r>
              <a:r>
                <a:rPr lang="ko-KR" altLang="en-US" sz="800" b="1" dirty="0"/>
                <a:t>직경이 </a:t>
              </a:r>
              <a:r>
                <a:rPr lang="en-US" altLang="ko-KR" sz="800" b="1" dirty="0"/>
                <a:t>50mm </a:t>
              </a:r>
              <a:r>
                <a:rPr lang="ko-KR" altLang="en-US" sz="800" b="1" dirty="0"/>
                <a:t>이하 길이</a:t>
              </a:r>
              <a:r>
                <a:rPr lang="en-US" altLang="ko-KR" sz="800" b="1" dirty="0"/>
                <a:t>100</a:t>
              </a:r>
            </a:p>
            <a:p>
              <a:r>
                <a:rPr lang="en-US" altLang="ko-KR" sz="800" b="1" dirty="0" smtClean="0"/>
                <a:t>   mm </a:t>
              </a:r>
              <a:r>
                <a:rPr lang="ko-KR" altLang="en-US" sz="800" b="1" dirty="0"/>
                <a:t>이하의 </a:t>
              </a:r>
              <a:r>
                <a:rPr lang="ko-KR" altLang="en-US" sz="800" b="1" dirty="0" smtClean="0"/>
                <a:t>성형제품</a:t>
              </a:r>
              <a:endParaRPr lang="ko-KR" altLang="en-US" sz="800" b="1" dirty="0"/>
            </a:p>
            <a:p>
              <a:r>
                <a:rPr lang="en-US" altLang="ko-KR" sz="800" b="1" dirty="0"/>
                <a:t>• 200kg/</a:t>
              </a:r>
              <a:r>
                <a:rPr lang="en-US" altLang="ko-KR" sz="800" b="1" dirty="0" err="1"/>
                <a:t>Hr</a:t>
              </a:r>
              <a:r>
                <a:rPr lang="ko-KR" altLang="en-US" sz="800" b="1" dirty="0"/>
                <a:t>이상 사용하고 </a:t>
              </a:r>
              <a:r>
                <a:rPr lang="en-US" altLang="ko-KR" sz="800" b="1" dirty="0"/>
                <a:t>24</a:t>
              </a:r>
            </a:p>
            <a:p>
              <a:r>
                <a:rPr lang="ko-KR" altLang="en-US" sz="800" b="1" dirty="0" smtClean="0"/>
                <a:t>  시간 </a:t>
              </a:r>
              <a:r>
                <a:rPr lang="ko-KR" altLang="en-US" sz="800" b="1" dirty="0" err="1"/>
                <a:t>연속가동하는</a:t>
              </a:r>
              <a:r>
                <a:rPr lang="ko-KR" altLang="en-US" sz="800" b="1" dirty="0"/>
                <a:t> 시설에서</a:t>
              </a:r>
            </a:p>
            <a:p>
              <a:r>
                <a:rPr lang="ko-KR" altLang="en-US" sz="800" b="1" dirty="0" smtClean="0"/>
                <a:t>  만 </a:t>
              </a:r>
              <a:r>
                <a:rPr lang="ko-KR" altLang="en-US" sz="800" b="1" dirty="0"/>
                <a:t>사용 </a:t>
              </a:r>
              <a:r>
                <a:rPr lang="ko-KR" altLang="en-US" sz="800" b="1" dirty="0" err="1" smtClean="0"/>
                <a:t>하도록함</a:t>
              </a:r>
              <a:r>
                <a:rPr lang="en-US" altLang="ko-KR" sz="800" b="1" dirty="0" smtClean="0"/>
                <a:t>.</a:t>
              </a:r>
            </a:p>
            <a:p>
              <a:endParaRPr lang="ko-KR" altLang="en-US" sz="800" b="1" dirty="0"/>
            </a:p>
          </p:txBody>
        </p:sp>
        <p:sp>
          <p:nvSpPr>
            <p:cNvPr id="39" name="아래쪽 화살표 38"/>
            <p:cNvSpPr/>
            <p:nvPr/>
          </p:nvSpPr>
          <p:spPr>
            <a:xfrm rot="10800000">
              <a:off x="6185498" y="3726943"/>
              <a:ext cx="295437" cy="94458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아래쪽 화살표 39"/>
            <p:cNvSpPr/>
            <p:nvPr/>
          </p:nvSpPr>
          <p:spPr>
            <a:xfrm>
              <a:off x="2784094" y="3837330"/>
              <a:ext cx="295437" cy="834196"/>
            </a:xfrm>
            <a:prstGeom prst="downArrow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직사각형 40"/>
            <p:cNvSpPr/>
            <p:nvPr/>
          </p:nvSpPr>
          <p:spPr>
            <a:xfrm>
              <a:off x="2249263" y="3296057"/>
              <a:ext cx="1461622" cy="430887"/>
            </a:xfrm>
            <a:prstGeom prst="rect">
              <a:avLst/>
            </a:prstGeom>
            <a:ln w="15875">
              <a:solidFill>
                <a:schemeClr val="accent6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100" dirty="0" err="1" smtClean="0"/>
                <a:t>하수슬러지</a:t>
              </a:r>
              <a:r>
                <a:rPr lang="en-US" altLang="ko-KR" sz="1100" dirty="0" smtClean="0"/>
                <a:t> </a:t>
              </a:r>
              <a:r>
                <a:rPr lang="ko-KR" altLang="en-US" sz="1100" dirty="0" smtClean="0"/>
                <a:t>발생</a:t>
              </a:r>
              <a:endParaRPr lang="ko-KR" altLang="en-US" sz="1100" dirty="0"/>
            </a:p>
            <a:p>
              <a:pPr algn="ctr"/>
              <a:r>
                <a:rPr lang="ko-KR" altLang="en-US" sz="1100" dirty="0"/>
                <a:t>연간 </a:t>
              </a:r>
              <a:r>
                <a:rPr lang="en-US" altLang="ko-KR" sz="1100" dirty="0" smtClean="0"/>
                <a:t>441</a:t>
              </a:r>
              <a:r>
                <a:rPr lang="ko-KR" altLang="en-US" sz="1100" dirty="0" err="1" smtClean="0"/>
                <a:t>만톤</a:t>
              </a:r>
              <a:endParaRPr lang="ko-KR" altLang="en-US" sz="1100" dirty="0"/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5588078" y="2250593"/>
              <a:ext cx="1374116" cy="1277273"/>
            </a:xfrm>
            <a:prstGeom prst="rect">
              <a:avLst/>
            </a:prstGeom>
            <a:ln w="15875">
              <a:solidFill>
                <a:schemeClr val="accent6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endParaRPr lang="en-US" altLang="ko-KR" sz="1100" dirty="0" smtClean="0"/>
            </a:p>
            <a:p>
              <a:pPr algn="ctr"/>
              <a:r>
                <a:rPr lang="en-US" altLang="ko-KR" sz="1100" dirty="0" smtClean="0"/>
                <a:t>SRF </a:t>
              </a:r>
            </a:p>
            <a:p>
              <a:pPr algn="ctr"/>
              <a:r>
                <a:rPr lang="ko-KR" altLang="en-US" sz="1100" dirty="0" err="1" smtClean="0"/>
                <a:t>신재생연료</a:t>
              </a:r>
              <a:endParaRPr lang="en-US" altLang="ko-KR" sz="1100" dirty="0" smtClean="0"/>
            </a:p>
            <a:p>
              <a:pPr algn="ctr"/>
              <a:r>
                <a:rPr lang="ko-KR" altLang="en-US" sz="1100" dirty="0" smtClean="0"/>
                <a:t>연간 </a:t>
              </a:r>
              <a:r>
                <a:rPr lang="en-US" altLang="ko-KR" sz="1100" dirty="0" smtClean="0"/>
                <a:t>29</a:t>
              </a:r>
              <a:r>
                <a:rPr lang="ko-KR" altLang="en-US" sz="1100" dirty="0" err="1" smtClean="0"/>
                <a:t>만톤</a:t>
              </a:r>
              <a:endParaRPr lang="en-US" altLang="ko-KR" sz="1100" dirty="0" smtClean="0"/>
            </a:p>
            <a:p>
              <a:pPr algn="ctr"/>
              <a:r>
                <a:rPr lang="ko-KR" altLang="en-US" sz="1100" dirty="0" smtClean="0"/>
                <a:t>본 사업 소요량</a:t>
              </a:r>
              <a:endParaRPr lang="en-US" altLang="ko-KR" sz="1100" dirty="0" smtClean="0"/>
            </a:p>
            <a:p>
              <a:pPr algn="ctr"/>
              <a:r>
                <a:rPr lang="en-US" altLang="ko-KR" sz="1100" dirty="0" smtClean="0"/>
                <a:t>(48MW/h)</a:t>
              </a:r>
            </a:p>
            <a:p>
              <a:pPr algn="ctr"/>
              <a:endParaRPr lang="ko-KR" altLang="en-US" sz="1100" dirty="0"/>
            </a:p>
          </p:txBody>
        </p:sp>
        <p:pic>
          <p:nvPicPr>
            <p:cNvPr id="43" name="Picture 2" descr="https://encrypted-tbn3.gstatic.com/images?q=tbn:ANd9GcTC1zDVWtwyW-tgdDH0TIFioz8qzGQC5a30-_pQziFUzhAO8HSZCw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2973" y="5331405"/>
              <a:ext cx="768807" cy="4641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7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2972" y="5839285"/>
              <a:ext cx="768808" cy="3940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Picture 8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853" y="3497422"/>
              <a:ext cx="1148641" cy="6516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" name="Picture 9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498" y="2779195"/>
              <a:ext cx="1139996" cy="6744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7" name="Picture 2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4730" y="2250592"/>
              <a:ext cx="1038603" cy="5286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8" name="Picture 2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3836" y="2793358"/>
              <a:ext cx="1039497" cy="4916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" name="Picture 2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852" y="2070408"/>
              <a:ext cx="1148642" cy="647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" name="Picture 2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3836" y="3356992"/>
              <a:ext cx="1039497" cy="5563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234812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fontAlgn="base">
              <a:lnSpc>
                <a:spcPct val="150000"/>
              </a:lnSpc>
            </a:pPr>
            <a:endParaRPr lang="en-US" altLang="ko-KR" sz="1400" b="1" dirty="0" smtClean="0">
              <a:solidFill>
                <a:prstClr val="black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기술의 개요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096344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smtClean="0">
                <a:solidFill>
                  <a:srgbClr val="333333"/>
                </a:solidFill>
              </a:rPr>
              <a:t>폐자원</a:t>
            </a:r>
            <a:r>
              <a:rPr lang="en-US" altLang="ko-KR" sz="1600" b="1" dirty="0" smtClean="0">
                <a:solidFill>
                  <a:srgbClr val="333333"/>
                </a:solidFill>
              </a:rPr>
              <a:t> </a:t>
            </a:r>
            <a:r>
              <a:rPr lang="ko-KR" altLang="en-US" sz="1600" b="1" dirty="0" smtClean="0">
                <a:solidFill>
                  <a:srgbClr val="333333"/>
                </a:solidFill>
              </a:rPr>
              <a:t>에너지화 기술범위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3568" y="1268760"/>
            <a:ext cx="8064896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>
              <a:lnSpc>
                <a:spcPct val="120000"/>
              </a:lnSpc>
              <a:spcBef>
                <a:spcPts val="1200"/>
              </a:spcBef>
              <a:buFont typeface="굴림" pitchFamily="50" charset="-127"/>
              <a:buChar char="○"/>
            </a:pPr>
            <a:r>
              <a:rPr lang="ko-KR" altLang="en-US" sz="1600" dirty="0" smtClean="0">
                <a:solidFill>
                  <a:prstClr val="black"/>
                </a:solidFill>
              </a:rPr>
              <a:t>폐기물 에너지화 기술은 </a:t>
            </a:r>
            <a:r>
              <a:rPr lang="en-US" altLang="ko-KR" sz="1600" dirty="0" smtClean="0">
                <a:solidFill>
                  <a:prstClr val="black"/>
                </a:solidFill>
              </a:rPr>
              <a:t>3R(Reduce, Reuse, Recycle)</a:t>
            </a:r>
            <a:r>
              <a:rPr lang="ko-KR" altLang="en-US" sz="1600" dirty="0" smtClean="0">
                <a:solidFill>
                  <a:prstClr val="black"/>
                </a:solidFill>
              </a:rPr>
              <a:t>이후 매립</a:t>
            </a:r>
            <a:r>
              <a:rPr lang="en-US" altLang="ko-KR" sz="1600" dirty="0" smtClean="0">
                <a:solidFill>
                  <a:prstClr val="black"/>
                </a:solidFill>
              </a:rPr>
              <a:t>·</a:t>
            </a:r>
            <a:r>
              <a:rPr lang="ko-KR" altLang="en-US" sz="1600" dirty="0" smtClean="0">
                <a:solidFill>
                  <a:prstClr val="black"/>
                </a:solidFill>
              </a:rPr>
              <a:t>소각</a:t>
            </a:r>
            <a:r>
              <a:rPr lang="en-US" altLang="ko-KR" sz="1600" dirty="0" smtClean="0">
                <a:solidFill>
                  <a:prstClr val="black"/>
                </a:solidFill>
              </a:rPr>
              <a:t>·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해양배출되는</a:t>
            </a:r>
            <a:r>
              <a:rPr lang="ko-KR" altLang="en-US" sz="1600" dirty="0" smtClean="0">
                <a:solidFill>
                  <a:prstClr val="black"/>
                </a:solidFill>
              </a:rPr>
              <a:t> 가연성 폐기물 및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유기성</a:t>
            </a:r>
            <a:r>
              <a:rPr lang="ko-KR" altLang="en-US" sz="1600" dirty="0" smtClean="0">
                <a:solidFill>
                  <a:prstClr val="black"/>
                </a:solidFill>
              </a:rPr>
              <a:t> 폐기물과 매립가스</a:t>
            </a:r>
            <a:r>
              <a:rPr lang="en-US" altLang="ko-KR" sz="1600" dirty="0" smtClean="0">
                <a:solidFill>
                  <a:prstClr val="black"/>
                </a:solidFill>
              </a:rPr>
              <a:t>,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산업폐가스</a:t>
            </a:r>
            <a:r>
              <a:rPr lang="ko-KR" altLang="en-US" sz="1600" dirty="0" smtClean="0">
                <a:solidFill>
                  <a:prstClr val="black"/>
                </a:solidFill>
              </a:rPr>
              <a:t> 등을 열화학적 또는 생물학적 방법으로 열</a:t>
            </a:r>
            <a:r>
              <a:rPr lang="en-US" altLang="ko-KR" sz="1600" dirty="0" smtClean="0">
                <a:solidFill>
                  <a:prstClr val="black"/>
                </a:solidFill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</a:rPr>
              <a:t>전력</a:t>
            </a:r>
            <a:r>
              <a:rPr lang="en-US" altLang="ko-KR" sz="1600" dirty="0" smtClean="0">
                <a:solidFill>
                  <a:prstClr val="black"/>
                </a:solidFill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</a:rPr>
              <a:t>수송연료 등으로 에너지화 하는 기술</a:t>
            </a:r>
            <a:endParaRPr lang="en-US" altLang="ko-KR" sz="1600" dirty="0" smtClean="0">
              <a:solidFill>
                <a:prstClr val="black"/>
              </a:solidFill>
            </a:endParaRPr>
          </a:p>
          <a:p>
            <a:pPr marL="432000" lvl="1" indent="-216000">
              <a:lnSpc>
                <a:spcPct val="120000"/>
              </a:lnSpc>
              <a:spcBef>
                <a:spcPts val="600"/>
              </a:spcBef>
              <a:buFont typeface="굴림" pitchFamily="50" charset="-127"/>
              <a:buChar char="-"/>
            </a:pPr>
            <a:r>
              <a:rPr lang="ko-KR" altLang="en-US" sz="1400" dirty="0" smtClean="0">
                <a:solidFill>
                  <a:prstClr val="black"/>
                </a:solidFill>
              </a:rPr>
              <a:t>가연성 폐기물 등을 열화학적 및 생물학적인 방법으로 열</a:t>
            </a:r>
            <a:r>
              <a:rPr lang="en-US" altLang="ko-KR" sz="1400" dirty="0" smtClean="0">
                <a:solidFill>
                  <a:prstClr val="black"/>
                </a:solidFill>
              </a:rPr>
              <a:t>, </a:t>
            </a:r>
            <a:r>
              <a:rPr lang="ko-KR" altLang="en-US" sz="1400" dirty="0" smtClean="0">
                <a:solidFill>
                  <a:prstClr val="black"/>
                </a:solidFill>
              </a:rPr>
              <a:t>전력 등의 에너지로 전환하는 기술</a:t>
            </a:r>
          </a:p>
          <a:p>
            <a:pPr marL="432000" lvl="1" indent="-216000">
              <a:lnSpc>
                <a:spcPct val="120000"/>
              </a:lnSpc>
              <a:spcBef>
                <a:spcPts val="600"/>
              </a:spcBef>
              <a:buFont typeface="굴림" pitchFamily="50" charset="-127"/>
              <a:buChar char="-"/>
            </a:pPr>
            <a:r>
              <a:rPr lang="ko-KR" altLang="en-US" sz="1400" dirty="0" err="1" smtClean="0">
                <a:solidFill>
                  <a:prstClr val="black"/>
                </a:solidFill>
              </a:rPr>
              <a:t>유기성</a:t>
            </a:r>
            <a:r>
              <a:rPr lang="ko-KR" altLang="en-US" sz="1400" dirty="0" smtClean="0">
                <a:solidFill>
                  <a:prstClr val="black"/>
                </a:solidFill>
              </a:rPr>
              <a:t> 폐기물의 생물화학적 전환이나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폐플라스틱과</a:t>
            </a:r>
            <a:r>
              <a:rPr lang="ko-KR" altLang="en-US" sz="1400" dirty="0" smtClean="0">
                <a:solidFill>
                  <a:prstClr val="black"/>
                </a:solidFill>
              </a:rPr>
              <a:t> 같은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폐화학제품의</a:t>
            </a:r>
            <a:r>
              <a:rPr lang="ko-KR" altLang="en-US" sz="1400" dirty="0" smtClean="0">
                <a:solidFill>
                  <a:prstClr val="black"/>
                </a:solidFill>
              </a:rPr>
              <a:t> 화학전환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등에의한</a:t>
            </a:r>
            <a:r>
              <a:rPr lang="ko-KR" altLang="en-US" sz="1400" dirty="0" smtClean="0">
                <a:solidFill>
                  <a:prstClr val="black"/>
                </a:solidFill>
              </a:rPr>
              <a:t> 화학원료 및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수송연료등의</a:t>
            </a:r>
            <a:r>
              <a:rPr lang="ko-KR" altLang="en-US" sz="1400" dirty="0" smtClean="0">
                <a:solidFill>
                  <a:prstClr val="black"/>
                </a:solidFill>
              </a:rPr>
              <a:t> 에너지로 전환하는 기술</a:t>
            </a:r>
            <a:endParaRPr lang="en-US" altLang="ko-KR" sz="2400" dirty="0" smtClean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259632" y="3140968"/>
            <a:ext cx="6624736" cy="3152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10857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 fontAlgn="base">
              <a:lnSpc>
                <a:spcPct val="150000"/>
              </a:lnSpc>
            </a:pPr>
            <a:endParaRPr lang="en-US" altLang="ko-KR" sz="1400" b="1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유사경쟁기술 분석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672408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err="1" smtClean="0">
                <a:solidFill>
                  <a:srgbClr val="333333"/>
                </a:solidFill>
              </a:rPr>
              <a:t>하수슬러지</a:t>
            </a:r>
            <a:r>
              <a:rPr lang="ko-KR" altLang="en-US" sz="1600" b="1" dirty="0" smtClean="0">
                <a:solidFill>
                  <a:srgbClr val="333333"/>
                </a:solidFill>
              </a:rPr>
              <a:t> 고형연료화 사업의 현황</a:t>
            </a:r>
            <a:endParaRPr lang="en-US" altLang="ko-KR" sz="1600" b="1" dirty="0" smtClean="0">
              <a:solidFill>
                <a:srgbClr val="333333"/>
              </a:solidFill>
            </a:endParaRPr>
          </a:p>
        </p:txBody>
      </p:sp>
      <p:sp>
        <p:nvSpPr>
          <p:cNvPr id="10" name="모서리가 접힌 도형 9"/>
          <p:cNvSpPr/>
          <p:nvPr/>
        </p:nvSpPr>
        <p:spPr>
          <a:xfrm>
            <a:off x="366508" y="1268760"/>
            <a:ext cx="1757220" cy="432048"/>
          </a:xfrm>
          <a:prstGeom prst="foldedCorner">
            <a:avLst>
              <a:gd name="adj" fmla="val 49142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SRF</a:t>
            </a:r>
            <a:r>
              <a:rPr lang="ko-K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의 종류</a:t>
            </a:r>
            <a:endPara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755576" y="1936268"/>
            <a:ext cx="7920880" cy="115212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  <a:alpha val="30000"/>
                </a:schemeClr>
              </a:gs>
              <a:gs pos="100000">
                <a:schemeClr val="accent1">
                  <a:tint val="23500"/>
                  <a:satMod val="160000"/>
                  <a:alpha val="3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683568" y="1916832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>
              <a:lnSpc>
                <a:spcPct val="150000"/>
              </a:lnSpc>
              <a:spcBef>
                <a:spcPts val="600"/>
              </a:spcBef>
            </a:pPr>
            <a:r>
              <a:rPr lang="ko-KR" altLang="en-US" sz="1600" dirty="0" smtClean="0"/>
              <a:t>가연성 폐기물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지정</a:t>
            </a:r>
            <a:r>
              <a:rPr lang="en-US" altLang="ko-KR" sz="1600" dirty="0" smtClean="0"/>
              <a:t>,</a:t>
            </a:r>
            <a:r>
              <a:rPr lang="ko-KR" altLang="en-US" sz="1600" dirty="0" smtClean="0"/>
              <a:t>감염성폐기물제외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을 전처리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선별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파쇄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건조 성형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을 거쳐 고형연료 제품 품질</a:t>
            </a:r>
            <a:r>
              <a:rPr lang="en-US" altLang="ko-KR" sz="1600" dirty="0" smtClean="0"/>
              <a:t>.</a:t>
            </a:r>
            <a:r>
              <a:rPr lang="ko-KR" altLang="en-US" sz="1600" dirty="0" smtClean="0"/>
              <a:t>등급기준에 맞춰 일정량 이하의 수분을 함유한 고체상의 연료 제품으로 </a:t>
            </a:r>
            <a:r>
              <a:rPr lang="en-US" altLang="ko-KR" sz="1600" dirty="0" smtClean="0"/>
              <a:t>SRF</a:t>
            </a:r>
            <a:r>
              <a:rPr lang="ko-KR" altLang="en-US" sz="1600" dirty="0" smtClean="0"/>
              <a:t>는 하수슬러지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사업장폐기물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와 합성수지를 혼합한 제품임</a:t>
            </a:r>
            <a:r>
              <a:rPr lang="en-US" altLang="ko-KR" sz="1600" dirty="0" smtClean="0"/>
              <a:t>.</a:t>
            </a:r>
          </a:p>
        </p:txBody>
      </p:sp>
      <p:grpSp>
        <p:nvGrpSpPr>
          <p:cNvPr id="2" name="그룹 19"/>
          <p:cNvGrpSpPr/>
          <p:nvPr/>
        </p:nvGrpSpPr>
        <p:grpSpPr>
          <a:xfrm>
            <a:off x="739733" y="3526971"/>
            <a:ext cx="7923788" cy="2212134"/>
            <a:chOff x="1036445" y="3609806"/>
            <a:chExt cx="7330363" cy="2046464"/>
          </a:xfrm>
        </p:grpSpPr>
        <p:sp>
          <p:nvSpPr>
            <p:cNvPr id="21" name="직사각형 20"/>
            <p:cNvSpPr/>
            <p:nvPr/>
          </p:nvSpPr>
          <p:spPr>
            <a:xfrm>
              <a:off x="1036445" y="3609806"/>
              <a:ext cx="1834113" cy="60016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latin typeface="+mj-lt"/>
                </a:rPr>
                <a:t>생활폐기물 고형연료제품</a:t>
              </a:r>
            </a:p>
            <a:p>
              <a:pPr algn="ctr"/>
              <a:r>
                <a:rPr lang="en-US" altLang="ko-KR" sz="1100" b="1" dirty="0" smtClean="0">
                  <a:latin typeface="+mj-lt"/>
                </a:rPr>
                <a:t>RDF</a:t>
              </a:r>
              <a:endParaRPr lang="en-US" altLang="ko-KR" sz="1100" b="1" dirty="0">
                <a:latin typeface="+mj-lt"/>
              </a:endParaRPr>
            </a:p>
            <a:p>
              <a:pPr algn="ctr"/>
              <a:r>
                <a:rPr lang="en-US" altLang="ko-KR" sz="1100" b="1" dirty="0" smtClean="0">
                  <a:latin typeface="+mj-lt"/>
                </a:rPr>
                <a:t>Refuse Derived </a:t>
              </a:r>
              <a:r>
                <a:rPr lang="en-US" altLang="ko-KR" sz="1100" b="1" dirty="0">
                  <a:latin typeface="+mj-lt"/>
                </a:rPr>
                <a:t>Fuel</a:t>
              </a: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3024561" y="3609807"/>
              <a:ext cx="1835471" cy="6120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 err="1" smtClean="0">
                  <a:latin typeface="+mj-lt"/>
                </a:rPr>
                <a:t>폐프라스틱</a:t>
              </a:r>
              <a:r>
                <a:rPr lang="ko-KR" altLang="en-US" sz="1100" b="1" dirty="0" smtClean="0">
                  <a:latin typeface="+mj-lt"/>
                </a:rPr>
                <a:t> 고형연료제품</a:t>
              </a:r>
              <a:endParaRPr lang="ko-KR" altLang="en-US" sz="1100" b="1" dirty="0">
                <a:latin typeface="+mj-lt"/>
              </a:endParaRPr>
            </a:p>
            <a:p>
              <a:pPr algn="ctr"/>
              <a:r>
                <a:rPr lang="en-US" altLang="ko-KR" sz="1100" b="1" dirty="0" smtClean="0">
                  <a:latin typeface="+mj-lt"/>
                </a:rPr>
                <a:t>RPF</a:t>
              </a:r>
              <a:endParaRPr lang="en-US" altLang="ko-KR" sz="1100" b="1" dirty="0">
                <a:latin typeface="+mj-lt"/>
              </a:endParaRPr>
            </a:p>
            <a:p>
              <a:pPr algn="ctr"/>
              <a:r>
                <a:rPr lang="en-US" altLang="ko-KR" sz="1100" b="1" dirty="0" smtClean="0">
                  <a:latin typeface="+mj-lt"/>
                </a:rPr>
                <a:t>Refuse </a:t>
              </a:r>
              <a:r>
                <a:rPr lang="en-US" altLang="ko-KR" sz="1100" b="1" dirty="0">
                  <a:latin typeface="+mj-lt"/>
                </a:rPr>
                <a:t>Plastic </a:t>
              </a:r>
              <a:r>
                <a:rPr lang="en-US" altLang="ko-KR" sz="1100" b="1" dirty="0" smtClean="0">
                  <a:latin typeface="+mj-lt"/>
                </a:rPr>
                <a:t>Fuel</a:t>
              </a:r>
              <a:endParaRPr lang="ko-KR" altLang="en-US" sz="1100" b="1" dirty="0">
                <a:latin typeface="+mj-lt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5004048" y="3609807"/>
              <a:ext cx="1584176" cy="60016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 err="1">
                  <a:latin typeface="+mj-lt"/>
                </a:rPr>
                <a:t>하수슬러지</a:t>
              </a:r>
              <a:endParaRPr lang="en-US" altLang="ko-KR" sz="1100" b="1" dirty="0">
                <a:latin typeface="+mj-lt"/>
              </a:endParaRPr>
            </a:p>
            <a:p>
              <a:pPr algn="ctr"/>
              <a:r>
                <a:rPr lang="en-US" altLang="ko-KR" sz="1100" b="1" dirty="0">
                  <a:latin typeface="+mj-lt"/>
                </a:rPr>
                <a:t>SRF</a:t>
              </a:r>
            </a:p>
            <a:p>
              <a:pPr algn="ctr"/>
              <a:r>
                <a:rPr lang="en-US" altLang="ko-KR" sz="1100" b="1" dirty="0">
                  <a:latin typeface="+mj-lt"/>
                </a:rPr>
                <a:t>Solid Refuse Fuel</a:t>
              </a: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6732240" y="3609807"/>
              <a:ext cx="1634567" cy="60016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 err="1">
                  <a:latin typeface="+mj-lt"/>
                </a:rPr>
                <a:t>폐목재</a:t>
              </a:r>
              <a:r>
                <a:rPr lang="ko-KR" altLang="en-US" sz="1100" b="1" dirty="0">
                  <a:latin typeface="+mj-lt"/>
                </a:rPr>
                <a:t> 고형연료제품</a:t>
              </a:r>
            </a:p>
            <a:p>
              <a:pPr algn="ctr"/>
              <a:r>
                <a:rPr lang="en-US" altLang="ko-KR" sz="1100" b="1" dirty="0">
                  <a:latin typeface="+mj-lt"/>
                </a:rPr>
                <a:t>WCF</a:t>
              </a:r>
            </a:p>
            <a:p>
              <a:pPr algn="ctr"/>
              <a:r>
                <a:rPr lang="en-US" altLang="ko-KR" sz="1100" b="1" dirty="0">
                  <a:latin typeface="+mj-lt"/>
                </a:rPr>
                <a:t>Wood Chip Fuel</a:t>
              </a:r>
              <a:endParaRPr lang="ko-KR" altLang="en-US" sz="1100" b="1" dirty="0">
                <a:latin typeface="+mj-lt"/>
              </a:endParaRPr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1074132" y="4875986"/>
              <a:ext cx="1796426" cy="769441"/>
            </a:xfrm>
            <a:prstGeom prst="rect">
              <a:avLst/>
            </a:prstGeom>
            <a:ln w="15875">
              <a:solidFill>
                <a:schemeClr val="accent6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r>
                <a:rPr lang="ko-KR" altLang="en-US" sz="1100" dirty="0"/>
                <a:t>가연성 생활폐기물을 </a:t>
              </a:r>
              <a:r>
                <a:rPr lang="ko-KR" altLang="en-US" sz="1100" dirty="0" smtClean="0"/>
                <a:t>사용하여 품질 </a:t>
              </a:r>
              <a:r>
                <a:rPr lang="ko-KR" altLang="en-US" sz="1100" dirty="0"/>
                <a:t>등급기준에 적합하게 제조한 고형연료제품</a:t>
              </a: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3024561" y="4886829"/>
              <a:ext cx="1835471" cy="769441"/>
            </a:xfrm>
            <a:prstGeom prst="rect">
              <a:avLst/>
            </a:prstGeom>
            <a:ln w="15875">
              <a:solidFill>
                <a:srgbClr val="00B050"/>
              </a:solidFill>
            </a:ln>
          </p:spPr>
          <p:txBody>
            <a:bodyPr wrap="square">
              <a:spAutoFit/>
            </a:bodyPr>
            <a:lstStyle/>
            <a:p>
              <a:r>
                <a:rPr lang="ko-KR" altLang="en-US" sz="1100" dirty="0"/>
                <a:t>플라스틱을 중량기준 </a:t>
              </a:r>
              <a:r>
                <a:rPr lang="en-US" altLang="ko-KR" sz="1100" dirty="0"/>
                <a:t>60% </a:t>
              </a:r>
              <a:r>
                <a:rPr lang="ko-KR" altLang="en-US" sz="1100" dirty="0" smtClean="0"/>
                <a:t>이상 사용하여 </a:t>
              </a:r>
              <a:r>
                <a:rPr lang="ko-KR" altLang="en-US" sz="1100" dirty="0"/>
                <a:t>품질 등급기준에 </a:t>
              </a:r>
              <a:r>
                <a:rPr lang="ko-KR" altLang="en-US" sz="1100" dirty="0" smtClean="0"/>
                <a:t>적합하게 </a:t>
              </a:r>
              <a:r>
                <a:rPr lang="ko-KR" altLang="en-US" sz="1100" dirty="0"/>
                <a:t>제조한 고형연료제품</a:t>
              </a:r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4988550" y="4886829"/>
              <a:ext cx="1599674" cy="769441"/>
            </a:xfrm>
            <a:prstGeom prst="rect">
              <a:avLst/>
            </a:prstGeom>
            <a:ln w="15875">
              <a:solidFill>
                <a:schemeClr val="accent6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r>
                <a:rPr lang="ko-KR" altLang="en-US" sz="1100" dirty="0" err="1" smtClean="0"/>
                <a:t>하수슬러지를</a:t>
              </a:r>
              <a:r>
                <a:rPr lang="ko-KR" altLang="en-US" sz="1100" dirty="0" smtClean="0"/>
                <a:t> </a:t>
              </a:r>
              <a:r>
                <a:rPr lang="ko-KR" altLang="en-US" sz="1100" dirty="0"/>
                <a:t>사용하여 품질 </a:t>
              </a:r>
              <a:r>
                <a:rPr lang="en-US" altLang="ko-KR" sz="1100" dirty="0"/>
                <a:t>· </a:t>
              </a:r>
              <a:r>
                <a:rPr lang="ko-KR" altLang="en-US" sz="1100" dirty="0" smtClean="0"/>
                <a:t>등급기준에 </a:t>
              </a:r>
              <a:r>
                <a:rPr lang="ko-KR" altLang="en-US" sz="1100" dirty="0"/>
                <a:t>적합하게 제조한 고형연료제품</a:t>
              </a:r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6732240" y="4875986"/>
              <a:ext cx="1634568" cy="769441"/>
            </a:xfrm>
            <a:prstGeom prst="rect">
              <a:avLst/>
            </a:prstGeom>
            <a:ln w="15875">
              <a:solidFill>
                <a:srgbClr val="00B050"/>
              </a:solidFill>
            </a:ln>
          </p:spPr>
          <p:txBody>
            <a:bodyPr wrap="square">
              <a:spAutoFit/>
            </a:bodyPr>
            <a:lstStyle/>
            <a:p>
              <a:r>
                <a:rPr lang="ko-KR" altLang="en-US" sz="1100" dirty="0" err="1"/>
                <a:t>폐목재를</a:t>
              </a:r>
              <a:r>
                <a:rPr lang="ko-KR" altLang="en-US" sz="1100" dirty="0"/>
                <a:t> 이용하여 품질 </a:t>
              </a:r>
              <a:r>
                <a:rPr lang="en-US" altLang="ko-KR" sz="1100" dirty="0"/>
                <a:t>· </a:t>
              </a:r>
              <a:r>
                <a:rPr lang="ko-KR" altLang="en-US" sz="1100" dirty="0"/>
                <a:t>등급기준에 적합하게 제조한 고형연료제품</a:t>
              </a:r>
            </a:p>
          </p:txBody>
        </p:sp>
        <p:sp>
          <p:nvSpPr>
            <p:cNvPr id="29" name="object 205"/>
            <p:cNvSpPr/>
            <p:nvPr/>
          </p:nvSpPr>
          <p:spPr>
            <a:xfrm>
              <a:off x="1036446" y="4534530"/>
              <a:ext cx="7330362" cy="45719"/>
            </a:xfrm>
            <a:custGeom>
              <a:avLst/>
              <a:gdLst/>
              <a:ahLst/>
              <a:cxnLst/>
              <a:rect l="l" t="t" r="r" b="b"/>
              <a:pathLst>
                <a:path w="1689747" h="21335">
                  <a:moveTo>
                    <a:pt x="1689747" y="1534"/>
                  </a:moveTo>
                  <a:lnTo>
                    <a:pt x="0" y="0"/>
                  </a:lnTo>
                  <a:lnTo>
                    <a:pt x="0" y="19799"/>
                  </a:lnTo>
                  <a:lnTo>
                    <a:pt x="1689747" y="21334"/>
                  </a:lnTo>
                  <a:lnTo>
                    <a:pt x="1689747" y="1534"/>
                  </a:lnTo>
                </a:path>
              </a:pathLst>
            </a:custGeom>
            <a:solidFill>
              <a:srgbClr val="00A73A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10857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 fontAlgn="base">
              <a:lnSpc>
                <a:spcPct val="150000"/>
              </a:lnSpc>
            </a:pPr>
            <a:endParaRPr lang="en-US" altLang="ko-KR" sz="1400" b="1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유사경쟁기술 분석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672408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err="1" smtClean="0">
                <a:solidFill>
                  <a:srgbClr val="333333"/>
                </a:solidFill>
              </a:rPr>
              <a:t>하수슬러지</a:t>
            </a:r>
            <a:r>
              <a:rPr lang="ko-KR" altLang="en-US" sz="1600" b="1" dirty="0" smtClean="0">
                <a:solidFill>
                  <a:srgbClr val="333333"/>
                </a:solidFill>
              </a:rPr>
              <a:t> 고형연료화 사업의 현황</a:t>
            </a:r>
            <a:endParaRPr lang="en-US" altLang="ko-KR" sz="1600" b="1" dirty="0" smtClean="0">
              <a:solidFill>
                <a:srgbClr val="333333"/>
              </a:solidFill>
            </a:endParaRPr>
          </a:p>
        </p:txBody>
      </p:sp>
      <p:sp>
        <p:nvSpPr>
          <p:cNvPr id="20" name="모서리가 접힌 도형 19"/>
          <p:cNvSpPr/>
          <p:nvPr/>
        </p:nvSpPr>
        <p:spPr>
          <a:xfrm>
            <a:off x="366508" y="1268760"/>
            <a:ext cx="1757220" cy="432048"/>
          </a:xfrm>
          <a:prstGeom prst="foldedCorner">
            <a:avLst>
              <a:gd name="adj" fmla="val 49142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ko-K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재료의 특성</a:t>
            </a:r>
            <a:endPara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그룹 29"/>
          <p:cNvGrpSpPr/>
          <p:nvPr/>
        </p:nvGrpSpPr>
        <p:grpSpPr>
          <a:xfrm>
            <a:off x="776824" y="1844824"/>
            <a:ext cx="7910592" cy="4164090"/>
            <a:chOff x="776824" y="2276872"/>
            <a:chExt cx="7544319" cy="3971286"/>
          </a:xfrm>
        </p:grpSpPr>
        <p:sp>
          <p:nvSpPr>
            <p:cNvPr id="31" name="직사각형 30"/>
            <p:cNvSpPr/>
            <p:nvPr/>
          </p:nvSpPr>
          <p:spPr>
            <a:xfrm>
              <a:off x="776824" y="2276874"/>
              <a:ext cx="1703575" cy="2880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b="1" dirty="0">
                  <a:latin typeface="+mj-lt"/>
                </a:rPr>
                <a:t>Wood Chip</a:t>
              </a:r>
              <a:endParaRPr lang="ko-KR" altLang="en-US" sz="1100" b="1" dirty="0">
                <a:latin typeface="+mj-lt"/>
              </a:endParaRPr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2856973" y="2276873"/>
              <a:ext cx="1587436" cy="288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b="1" dirty="0">
                  <a:latin typeface="+mj-lt"/>
                </a:rPr>
                <a:t>Wood Pellets</a:t>
              </a:r>
              <a:endParaRPr lang="ko-KR" altLang="en-US" sz="1100" b="1" dirty="0">
                <a:latin typeface="+mj-lt"/>
              </a:endParaRPr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4817025" y="2276874"/>
              <a:ext cx="1642263" cy="2880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b="1" dirty="0">
                  <a:latin typeface="+mj-lt"/>
                </a:rPr>
                <a:t>RDF</a:t>
              </a:r>
              <a:endParaRPr lang="ko-KR" altLang="en-US" sz="1100" b="1" dirty="0">
                <a:latin typeface="+mj-lt"/>
              </a:endParaRPr>
            </a:p>
          </p:txBody>
        </p:sp>
        <p:sp>
          <p:nvSpPr>
            <p:cNvPr id="34" name="직사각형 33"/>
            <p:cNvSpPr/>
            <p:nvPr/>
          </p:nvSpPr>
          <p:spPr>
            <a:xfrm>
              <a:off x="6846202" y="2276872"/>
              <a:ext cx="1470214" cy="288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b="1" dirty="0"/>
                <a:t>RPF</a:t>
              </a:r>
              <a:endParaRPr lang="ko-KR" altLang="en-US" sz="1100" b="1" dirty="0"/>
            </a:p>
          </p:txBody>
        </p:sp>
        <p:sp>
          <p:nvSpPr>
            <p:cNvPr id="35" name="직사각형 34"/>
            <p:cNvSpPr/>
            <p:nvPr/>
          </p:nvSpPr>
          <p:spPr>
            <a:xfrm>
              <a:off x="776825" y="2780930"/>
              <a:ext cx="1703575" cy="1107996"/>
            </a:xfrm>
            <a:prstGeom prst="rect">
              <a:avLst/>
            </a:prstGeom>
            <a:ln w="15875">
              <a:solidFill>
                <a:srgbClr val="00B050"/>
              </a:solidFill>
            </a:ln>
          </p:spPr>
          <p:txBody>
            <a:bodyPr wrap="square">
              <a:spAutoFit/>
            </a:bodyPr>
            <a:lstStyle/>
            <a:p>
              <a:endParaRPr lang="en-US" altLang="ko-KR" sz="1100" b="1" dirty="0"/>
            </a:p>
            <a:p>
              <a:r>
                <a:rPr lang="en-US" altLang="ko-KR" sz="1100" b="1" dirty="0"/>
                <a:t>- </a:t>
              </a:r>
              <a:r>
                <a:rPr lang="ko-KR" altLang="en-US" sz="1100" b="1" dirty="0"/>
                <a:t>발열량 </a:t>
              </a:r>
              <a:r>
                <a:rPr lang="en-US" altLang="ko-KR" sz="1100" b="1" dirty="0"/>
                <a:t>3,500Kcal/kg</a:t>
              </a:r>
            </a:p>
            <a:p>
              <a:r>
                <a:rPr lang="ko-KR" altLang="en-US" sz="1100" b="1" dirty="0"/>
                <a:t>   이상</a:t>
              </a:r>
            </a:p>
            <a:p>
              <a:r>
                <a:rPr lang="en-US" altLang="ko-KR" sz="1100" b="1" dirty="0"/>
                <a:t>- </a:t>
              </a:r>
              <a:r>
                <a:rPr lang="ko-KR" altLang="en-US" sz="1100" b="1" dirty="0"/>
                <a:t>길이 </a:t>
              </a:r>
              <a:r>
                <a:rPr lang="en-US" altLang="ko-KR" sz="1100" b="1" dirty="0"/>
                <a:t>100mm</a:t>
              </a:r>
              <a:r>
                <a:rPr lang="ko-KR" altLang="en-US" sz="1100" b="1" dirty="0"/>
                <a:t>이하</a:t>
              </a:r>
            </a:p>
            <a:p>
              <a:r>
                <a:rPr lang="en-US" altLang="ko-KR" sz="1100" b="1" dirty="0"/>
                <a:t>- </a:t>
              </a:r>
              <a:r>
                <a:rPr lang="ko-KR" altLang="en-US" sz="1100" b="1" dirty="0"/>
                <a:t>형상의 제약이 없음</a:t>
              </a:r>
              <a:endParaRPr lang="en-US" altLang="ko-KR" sz="1100" b="1" dirty="0"/>
            </a:p>
            <a:p>
              <a:endParaRPr lang="ko-KR" altLang="en-US" sz="1100" b="1" dirty="0"/>
            </a:p>
          </p:txBody>
        </p:sp>
        <p:sp>
          <p:nvSpPr>
            <p:cNvPr id="36" name="직사각형 35"/>
            <p:cNvSpPr/>
            <p:nvPr/>
          </p:nvSpPr>
          <p:spPr>
            <a:xfrm>
              <a:off x="2843808" y="2801957"/>
              <a:ext cx="1584176" cy="1107996"/>
            </a:xfrm>
            <a:prstGeom prst="rect">
              <a:avLst/>
            </a:prstGeom>
            <a:ln w="15875">
              <a:solidFill>
                <a:schemeClr val="accent6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endParaRPr lang="en-US" altLang="ko-KR" sz="1100" b="1" dirty="0" smtClean="0"/>
            </a:p>
            <a:p>
              <a:r>
                <a:rPr lang="en-US" altLang="ko-KR" sz="1100" b="1" dirty="0" smtClean="0"/>
                <a:t>- </a:t>
              </a:r>
              <a:r>
                <a:rPr lang="ko-KR" altLang="en-US" sz="1100" b="1" dirty="0"/>
                <a:t>발열량 </a:t>
              </a:r>
              <a:r>
                <a:rPr lang="en-US" altLang="ko-KR" sz="1100" b="1" dirty="0"/>
                <a:t>4,040~4,300</a:t>
              </a:r>
            </a:p>
            <a:p>
              <a:r>
                <a:rPr lang="en-US" altLang="ko-KR" sz="1100" b="1" dirty="0" smtClean="0"/>
                <a:t>   Kcal/kg </a:t>
              </a:r>
              <a:r>
                <a:rPr lang="ko-KR" altLang="en-US" sz="1100" b="1" dirty="0"/>
                <a:t>이상</a:t>
              </a:r>
            </a:p>
            <a:p>
              <a:r>
                <a:rPr lang="en-US" altLang="ko-KR" sz="1100" b="1" dirty="0"/>
                <a:t>- </a:t>
              </a:r>
              <a:r>
                <a:rPr lang="ko-KR" altLang="en-US" sz="1100" b="1" dirty="0"/>
                <a:t>직경 </a:t>
              </a:r>
              <a:r>
                <a:rPr lang="en-US" altLang="ko-KR" sz="1100" b="1" dirty="0"/>
                <a:t>6~25mm</a:t>
              </a:r>
              <a:r>
                <a:rPr lang="ko-KR" altLang="en-US" sz="1100" b="1" dirty="0"/>
                <a:t>이하</a:t>
              </a:r>
            </a:p>
            <a:p>
              <a:r>
                <a:rPr lang="ko-KR" altLang="en-US" sz="1100" b="1" dirty="0" smtClean="0"/>
                <a:t>   길이 </a:t>
              </a:r>
              <a:r>
                <a:rPr lang="en-US" altLang="ko-KR" sz="1100" b="1" dirty="0"/>
                <a:t>32mm</a:t>
              </a:r>
              <a:r>
                <a:rPr lang="ko-KR" altLang="en-US" sz="1100" b="1" dirty="0" smtClean="0"/>
                <a:t>이하</a:t>
              </a:r>
              <a:endParaRPr lang="en-US" altLang="ko-KR" sz="1100" b="1" dirty="0" smtClean="0"/>
            </a:p>
            <a:p>
              <a:endParaRPr lang="ko-KR" altLang="en-US" sz="1100" b="1" dirty="0"/>
            </a:p>
          </p:txBody>
        </p:sp>
        <p:sp>
          <p:nvSpPr>
            <p:cNvPr id="37" name="직사각형 36"/>
            <p:cNvSpPr/>
            <p:nvPr/>
          </p:nvSpPr>
          <p:spPr>
            <a:xfrm>
              <a:off x="4802524" y="2780930"/>
              <a:ext cx="1671264" cy="1107996"/>
            </a:xfrm>
            <a:prstGeom prst="rect">
              <a:avLst/>
            </a:prstGeom>
            <a:ln w="15875">
              <a:solidFill>
                <a:srgbClr val="00B050"/>
              </a:solidFill>
            </a:ln>
          </p:spPr>
          <p:txBody>
            <a:bodyPr wrap="square">
              <a:spAutoFit/>
            </a:bodyPr>
            <a:lstStyle/>
            <a:p>
              <a:endParaRPr lang="en-US" altLang="ko-KR" sz="1100" b="1" dirty="0"/>
            </a:p>
            <a:p>
              <a:r>
                <a:rPr lang="en-US" altLang="ko-KR" sz="1100" b="1" dirty="0"/>
                <a:t>- </a:t>
              </a:r>
              <a:r>
                <a:rPr lang="ko-KR" altLang="en-US" sz="1100" b="1" dirty="0"/>
                <a:t>발열량 </a:t>
              </a:r>
              <a:r>
                <a:rPr lang="en-US" altLang="ko-KR" sz="1100" b="1" dirty="0" smtClean="0"/>
                <a:t>3,500</a:t>
              </a:r>
              <a:endParaRPr lang="en-US" altLang="ko-KR" sz="1100" b="1" dirty="0"/>
            </a:p>
            <a:p>
              <a:r>
                <a:rPr lang="en-US" altLang="ko-KR" sz="1100" b="1" dirty="0" smtClean="0"/>
                <a:t>    Kcal/kg </a:t>
              </a:r>
              <a:r>
                <a:rPr lang="ko-KR" altLang="en-US" sz="1100" b="1" dirty="0"/>
                <a:t>이상</a:t>
              </a:r>
            </a:p>
            <a:p>
              <a:r>
                <a:rPr lang="en-US" altLang="ko-KR" sz="1100" b="1" dirty="0"/>
                <a:t>- </a:t>
              </a:r>
              <a:r>
                <a:rPr lang="ko-KR" altLang="en-US" sz="1100" b="1" dirty="0"/>
                <a:t>직경 </a:t>
              </a:r>
              <a:r>
                <a:rPr lang="en-US" altLang="ko-KR" sz="1100" b="1" dirty="0"/>
                <a:t>30mm</a:t>
              </a:r>
              <a:r>
                <a:rPr lang="ko-KR" altLang="en-US" sz="1100" b="1" dirty="0"/>
                <a:t>이하</a:t>
              </a:r>
            </a:p>
            <a:p>
              <a:r>
                <a:rPr lang="en-US" altLang="ko-KR" sz="1100" b="1" dirty="0" smtClean="0"/>
                <a:t>-</a:t>
              </a:r>
              <a:r>
                <a:rPr lang="ko-KR" altLang="en-US" sz="1100" b="1" dirty="0" smtClean="0"/>
                <a:t> 길이 </a:t>
              </a:r>
              <a:r>
                <a:rPr lang="en-US" altLang="ko-KR" sz="1100" b="1" dirty="0"/>
                <a:t>100mm</a:t>
              </a:r>
              <a:r>
                <a:rPr lang="ko-KR" altLang="en-US" sz="1100" b="1" dirty="0"/>
                <a:t>이하</a:t>
              </a:r>
              <a:endParaRPr lang="en-US" altLang="ko-KR" sz="1100" b="1" dirty="0"/>
            </a:p>
            <a:p>
              <a:endParaRPr lang="ko-KR" altLang="en-US" sz="1100" b="1" dirty="0"/>
            </a:p>
          </p:txBody>
        </p:sp>
        <p:sp>
          <p:nvSpPr>
            <p:cNvPr id="38" name="직사각형 37"/>
            <p:cNvSpPr/>
            <p:nvPr/>
          </p:nvSpPr>
          <p:spPr>
            <a:xfrm>
              <a:off x="6875425" y="2801957"/>
              <a:ext cx="1445718" cy="938719"/>
            </a:xfrm>
            <a:prstGeom prst="rect">
              <a:avLst/>
            </a:prstGeom>
            <a:ln w="15875">
              <a:solidFill>
                <a:schemeClr val="accent6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endParaRPr lang="en-US" altLang="ko-KR" sz="1100" b="1" dirty="0" smtClean="0"/>
            </a:p>
            <a:p>
              <a:r>
                <a:rPr lang="en-US" altLang="ko-KR" sz="1100" b="1" dirty="0"/>
                <a:t>- </a:t>
              </a:r>
              <a:r>
                <a:rPr lang="ko-KR" altLang="en-US" sz="1100" b="1" dirty="0"/>
                <a:t>발열량 </a:t>
              </a:r>
              <a:r>
                <a:rPr lang="en-US" altLang="ko-KR" sz="1100" b="1" dirty="0"/>
                <a:t>6,000</a:t>
              </a:r>
            </a:p>
            <a:p>
              <a:r>
                <a:rPr lang="en-US" altLang="ko-KR" sz="1100" b="1" dirty="0"/>
                <a:t>   Kcal/kg </a:t>
              </a:r>
              <a:r>
                <a:rPr lang="ko-KR" altLang="en-US" sz="1100" b="1" dirty="0"/>
                <a:t>이상</a:t>
              </a:r>
            </a:p>
            <a:p>
              <a:r>
                <a:rPr lang="en-US" altLang="ko-KR" sz="1100" b="1" dirty="0" smtClean="0"/>
                <a:t>- </a:t>
              </a:r>
              <a:r>
                <a:rPr lang="ko-KR" altLang="en-US" sz="1100" b="1" dirty="0" smtClean="0"/>
                <a:t>직경 </a:t>
              </a:r>
              <a:r>
                <a:rPr lang="en-US" altLang="ko-KR" sz="1100" b="1" dirty="0"/>
                <a:t>50mm</a:t>
              </a:r>
              <a:r>
                <a:rPr lang="ko-KR" altLang="en-US" sz="1100" b="1" dirty="0"/>
                <a:t>이하</a:t>
              </a:r>
            </a:p>
            <a:p>
              <a:r>
                <a:rPr lang="en-US" altLang="ko-KR" sz="1100" b="1" dirty="0" smtClean="0"/>
                <a:t>- </a:t>
              </a:r>
              <a:r>
                <a:rPr lang="ko-KR" altLang="en-US" sz="1100" b="1" dirty="0" smtClean="0"/>
                <a:t>길이 </a:t>
              </a:r>
              <a:r>
                <a:rPr lang="en-US" altLang="ko-KR" sz="1100" b="1" dirty="0"/>
                <a:t>100mm</a:t>
              </a:r>
              <a:r>
                <a:rPr lang="ko-KR" altLang="en-US" sz="1100" b="1" dirty="0" smtClean="0"/>
                <a:t>이하</a:t>
              </a:r>
              <a:endParaRPr lang="ko-KR" altLang="en-US" sz="1100" b="1" dirty="0"/>
            </a:p>
          </p:txBody>
        </p:sp>
        <p:pic>
          <p:nvPicPr>
            <p:cNvPr id="39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3671" y="5168219"/>
              <a:ext cx="1696729" cy="1079939"/>
            </a:xfrm>
            <a:prstGeom prst="rect">
              <a:avLst/>
            </a:prstGeom>
            <a:ln w="15875">
              <a:solidFill>
                <a:srgbClr val="00B050"/>
              </a:solidFill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40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6973" y="5149453"/>
              <a:ext cx="1587436" cy="1098705"/>
            </a:xfrm>
            <a:prstGeom prst="rect">
              <a:avLst/>
            </a:prstGeom>
            <a:ln w="15875">
              <a:solidFill>
                <a:schemeClr val="accent6">
                  <a:lumMod val="75000"/>
                </a:schemeClr>
              </a:solidFill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41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39513" y="5141733"/>
              <a:ext cx="1619775" cy="1106425"/>
            </a:xfrm>
            <a:prstGeom prst="rect">
              <a:avLst/>
            </a:prstGeom>
            <a:solidFill>
              <a:srgbClr val="00B050"/>
            </a:solidFill>
            <a:ln w="15875">
              <a:solidFill>
                <a:srgbClr val="00B050"/>
              </a:solidFill>
            </a:ln>
            <a:extLst/>
          </p:spPr>
        </p:pic>
        <p:sp>
          <p:nvSpPr>
            <p:cNvPr id="42" name="직사각형 41"/>
            <p:cNvSpPr/>
            <p:nvPr/>
          </p:nvSpPr>
          <p:spPr>
            <a:xfrm>
              <a:off x="783671" y="4212416"/>
              <a:ext cx="1696729" cy="769441"/>
            </a:xfrm>
            <a:prstGeom prst="rect">
              <a:avLst/>
            </a:prstGeom>
            <a:ln w="15875">
              <a:solidFill>
                <a:srgbClr val="00B050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altLang="ko-KR" sz="1100" b="1" dirty="0"/>
                <a:t>- </a:t>
              </a:r>
              <a:r>
                <a:rPr lang="ko-KR" altLang="en-US" sz="1100" b="1" dirty="0"/>
                <a:t>원료종류에 상관 없이</a:t>
              </a:r>
            </a:p>
            <a:p>
              <a:r>
                <a:rPr lang="ko-KR" altLang="en-US" sz="1100" b="1" dirty="0"/>
                <a:t>가공가능</a:t>
              </a:r>
            </a:p>
            <a:p>
              <a:r>
                <a:rPr lang="en-US" altLang="ko-KR" sz="1100" b="1" dirty="0"/>
                <a:t>- </a:t>
              </a:r>
              <a:r>
                <a:rPr lang="ko-KR" altLang="en-US" sz="1100" b="1" dirty="0"/>
                <a:t>발열량이 일정하지 않음</a:t>
              </a:r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2843808" y="4247834"/>
              <a:ext cx="1584176" cy="600164"/>
            </a:xfrm>
            <a:prstGeom prst="rect">
              <a:avLst/>
            </a:prstGeom>
            <a:ln w="15875">
              <a:solidFill>
                <a:schemeClr val="accent6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altLang="ko-KR" sz="1100" b="1" dirty="0"/>
                <a:t>- </a:t>
              </a:r>
              <a:r>
                <a:rPr lang="ko-KR" altLang="en-US" sz="1100" b="1" dirty="0"/>
                <a:t>순수임목 사용</a:t>
              </a:r>
            </a:p>
            <a:p>
              <a:r>
                <a:rPr lang="en-US" altLang="ko-KR" sz="1100" b="1" dirty="0"/>
                <a:t>- </a:t>
              </a:r>
              <a:r>
                <a:rPr lang="ko-KR" altLang="en-US" sz="1100" b="1" dirty="0"/>
                <a:t>발열량 균등</a:t>
              </a:r>
            </a:p>
            <a:p>
              <a:r>
                <a:rPr lang="en-US" altLang="ko-KR" sz="1100" b="1" dirty="0"/>
                <a:t>- </a:t>
              </a:r>
              <a:r>
                <a:rPr lang="ko-KR" altLang="en-US" sz="1100" b="1" dirty="0"/>
                <a:t>연료단가 높음</a:t>
              </a:r>
            </a:p>
          </p:txBody>
        </p:sp>
        <p:sp>
          <p:nvSpPr>
            <p:cNvPr id="44" name="직사각형 43"/>
            <p:cNvSpPr/>
            <p:nvPr/>
          </p:nvSpPr>
          <p:spPr>
            <a:xfrm>
              <a:off x="4839513" y="4244607"/>
              <a:ext cx="1619775" cy="769441"/>
            </a:xfrm>
            <a:prstGeom prst="rect">
              <a:avLst/>
            </a:prstGeom>
            <a:ln w="15875">
              <a:solidFill>
                <a:srgbClr val="00B050"/>
              </a:solidFill>
            </a:ln>
          </p:spPr>
          <p:txBody>
            <a:bodyPr wrap="square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ko-KR" altLang="en-US" sz="1100" b="1" dirty="0" smtClean="0"/>
                <a:t>폐기물의 연료화</a:t>
              </a:r>
              <a:endParaRPr lang="en-US" altLang="ko-KR" sz="1100" b="1" dirty="0" smtClean="0"/>
            </a:p>
            <a:p>
              <a:pPr marL="171450" indent="-171450">
                <a:buFontTx/>
                <a:buChar char="-"/>
              </a:pPr>
              <a:r>
                <a:rPr lang="ko-KR" altLang="en-US" sz="1100" b="1" dirty="0" smtClean="0"/>
                <a:t>폐합성수지 연료화</a:t>
              </a:r>
              <a:endParaRPr lang="en-US" altLang="ko-KR" sz="1100" b="1" dirty="0" smtClean="0"/>
            </a:p>
            <a:p>
              <a:pPr marL="171450" indent="-171450">
                <a:buFontTx/>
                <a:buChar char="-"/>
              </a:pPr>
              <a:endParaRPr lang="en-US" altLang="ko-KR" sz="1100" b="1" dirty="0"/>
            </a:p>
            <a:p>
              <a:pPr marL="171450" indent="-171450">
                <a:buFontTx/>
                <a:buChar char="-"/>
              </a:pPr>
              <a:endParaRPr lang="ko-KR" altLang="en-US" sz="1100" b="1" dirty="0"/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6858000" y="4274641"/>
              <a:ext cx="1458416" cy="430887"/>
            </a:xfrm>
            <a:prstGeom prst="rect">
              <a:avLst/>
            </a:prstGeom>
            <a:ln w="15875">
              <a:solidFill>
                <a:schemeClr val="accent6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altLang="ko-KR" sz="1100" b="1" dirty="0"/>
                <a:t>- </a:t>
              </a:r>
              <a:r>
                <a:rPr lang="ko-KR" altLang="en-US" sz="1100" b="1" dirty="0" smtClean="0"/>
                <a:t>석탄보다 고발열량</a:t>
              </a:r>
              <a:endParaRPr lang="ko-KR" altLang="en-US" sz="1100" b="1" dirty="0"/>
            </a:p>
            <a:p>
              <a:r>
                <a:rPr lang="en-US" altLang="ko-KR" sz="1100" b="1" dirty="0"/>
                <a:t>- ASH </a:t>
              </a:r>
              <a:r>
                <a:rPr lang="ko-KR" altLang="en-US" sz="1100" b="1" dirty="0" smtClean="0"/>
                <a:t>발생량 적음</a:t>
              </a:r>
              <a:r>
                <a:rPr lang="en-US" altLang="ko-KR" sz="1100" b="1" dirty="0" smtClean="0"/>
                <a:t> </a:t>
              </a:r>
              <a:endParaRPr lang="ko-KR" altLang="en-US" sz="1100" b="1" dirty="0"/>
            </a:p>
          </p:txBody>
        </p:sp>
        <p:sp>
          <p:nvSpPr>
            <p:cNvPr id="46" name="object 205"/>
            <p:cNvSpPr/>
            <p:nvPr/>
          </p:nvSpPr>
          <p:spPr>
            <a:xfrm>
              <a:off x="776824" y="4031353"/>
              <a:ext cx="7539592" cy="45719"/>
            </a:xfrm>
            <a:custGeom>
              <a:avLst/>
              <a:gdLst/>
              <a:ahLst/>
              <a:cxnLst/>
              <a:rect l="l" t="t" r="r" b="b"/>
              <a:pathLst>
                <a:path w="1689747" h="21335">
                  <a:moveTo>
                    <a:pt x="1689747" y="1534"/>
                  </a:moveTo>
                  <a:lnTo>
                    <a:pt x="0" y="0"/>
                  </a:lnTo>
                  <a:lnTo>
                    <a:pt x="0" y="19799"/>
                  </a:lnTo>
                  <a:lnTo>
                    <a:pt x="1689747" y="21334"/>
                  </a:lnTo>
                  <a:lnTo>
                    <a:pt x="1689747" y="1534"/>
                  </a:lnTo>
                </a:path>
              </a:pathLst>
            </a:custGeom>
            <a:solidFill>
              <a:srgbClr val="00A73A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pic>
          <p:nvPicPr>
            <p:cNvPr id="47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5425" y="5168219"/>
              <a:ext cx="1440991" cy="1079939"/>
            </a:xfrm>
            <a:prstGeom prst="rect">
              <a:avLst/>
            </a:prstGeom>
            <a:noFill/>
            <a:ln w="9525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10857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 fontAlgn="base">
              <a:lnSpc>
                <a:spcPct val="150000"/>
              </a:lnSpc>
            </a:pPr>
            <a:endParaRPr lang="en-US" altLang="ko-KR" sz="1400" b="1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유사경쟁기술 분석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672408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err="1" smtClean="0">
                <a:solidFill>
                  <a:srgbClr val="333333"/>
                </a:solidFill>
              </a:rPr>
              <a:t>하수슬러지</a:t>
            </a:r>
            <a:r>
              <a:rPr lang="ko-KR" altLang="en-US" sz="1600" b="1" dirty="0" smtClean="0">
                <a:solidFill>
                  <a:srgbClr val="333333"/>
                </a:solidFill>
              </a:rPr>
              <a:t> 고형연료화 사업의 현황</a:t>
            </a:r>
            <a:endParaRPr lang="en-US" altLang="ko-KR" sz="1600" b="1" dirty="0" smtClean="0">
              <a:solidFill>
                <a:srgbClr val="333333"/>
              </a:solidFill>
            </a:endParaRPr>
          </a:p>
        </p:txBody>
      </p:sp>
      <p:graphicFrame>
        <p:nvGraphicFramePr>
          <p:cNvPr id="24" name="표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37637486"/>
              </p:ext>
            </p:extLst>
          </p:nvPr>
        </p:nvGraphicFramePr>
        <p:xfrm>
          <a:off x="5019467" y="1772816"/>
          <a:ext cx="3512973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6302"/>
                <a:gridCol w="1119828"/>
                <a:gridCol w="811761"/>
                <a:gridCol w="895082"/>
              </a:tblGrid>
              <a:tr h="17296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smtClean="0">
                          <a:latin typeface="HY견명조" pitchFamily="18" charset="-127"/>
                          <a:ea typeface="HY견명조" pitchFamily="18" charset="-127"/>
                        </a:rPr>
                        <a:t>분석항목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smtClean="0">
                          <a:latin typeface="HY견명조" pitchFamily="18" charset="-127"/>
                          <a:ea typeface="HY견명조" pitchFamily="18" charset="-127"/>
                        </a:rPr>
                        <a:t>품질기준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 smtClean="0">
                          <a:latin typeface="HY견명조" pitchFamily="18" charset="-127"/>
                          <a:ea typeface="HY견명조" pitchFamily="18" charset="-127"/>
                        </a:rPr>
                        <a:t>A</a:t>
                      </a:r>
                      <a:r>
                        <a:rPr lang="ko-KR" altLang="en-US" sz="600" dirty="0" smtClean="0">
                          <a:latin typeface="HY견명조" pitchFamily="18" charset="-127"/>
                          <a:ea typeface="HY견명조" pitchFamily="18" charset="-127"/>
                        </a:rPr>
                        <a:t>시</a:t>
                      </a:r>
                      <a:r>
                        <a:rPr lang="en-US" altLang="ko-KR" sz="600" dirty="0" smtClean="0">
                          <a:latin typeface="HY견명조" pitchFamily="18" charset="-127"/>
                          <a:ea typeface="HY견명조" pitchFamily="18" charset="-127"/>
                        </a:rPr>
                        <a:t>(</a:t>
                      </a:r>
                      <a:r>
                        <a:rPr lang="ko-KR" altLang="en-US" sz="600" dirty="0" smtClean="0">
                          <a:latin typeface="HY견명조" pitchFamily="18" charset="-127"/>
                          <a:ea typeface="HY견명조" pitchFamily="18" charset="-127"/>
                        </a:rPr>
                        <a:t>시험 전</a:t>
                      </a:r>
                      <a:r>
                        <a:rPr lang="en-US" altLang="ko-KR" sz="600" dirty="0" smtClean="0">
                          <a:latin typeface="HY견명조" pitchFamily="18" charset="-127"/>
                          <a:ea typeface="HY견명조" pitchFamily="18" charset="-127"/>
                        </a:rPr>
                        <a:t>)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 smtClean="0">
                          <a:latin typeface="HY견명조" pitchFamily="18" charset="-127"/>
                          <a:ea typeface="HY견명조" pitchFamily="18" charset="-127"/>
                        </a:rPr>
                        <a:t>A</a:t>
                      </a:r>
                      <a:r>
                        <a:rPr lang="ko-KR" altLang="en-US" sz="600" dirty="0" smtClean="0">
                          <a:latin typeface="HY견명조" pitchFamily="18" charset="-127"/>
                          <a:ea typeface="HY견명조" pitchFamily="18" charset="-127"/>
                        </a:rPr>
                        <a:t>시</a:t>
                      </a:r>
                      <a:r>
                        <a:rPr lang="en-US" altLang="ko-KR" sz="600" dirty="0" smtClean="0">
                          <a:latin typeface="HY견명조" pitchFamily="18" charset="-127"/>
                          <a:ea typeface="HY견명조" pitchFamily="18" charset="-127"/>
                        </a:rPr>
                        <a:t>(</a:t>
                      </a:r>
                      <a:r>
                        <a:rPr lang="ko-KR" altLang="en-US" sz="600" dirty="0" smtClean="0">
                          <a:latin typeface="HY견명조" pitchFamily="18" charset="-127"/>
                          <a:ea typeface="HY견명조" pitchFamily="18" charset="-127"/>
                        </a:rPr>
                        <a:t>시험 후</a:t>
                      </a:r>
                      <a:r>
                        <a:rPr lang="en-US" altLang="ko-KR" sz="600" dirty="0" smtClean="0">
                          <a:latin typeface="HY견명조" pitchFamily="18" charset="-127"/>
                          <a:ea typeface="HY견명조" pitchFamily="18" charset="-127"/>
                        </a:rPr>
                        <a:t>)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96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smtClean="0">
                          <a:latin typeface="HY견명조" pitchFamily="18" charset="-127"/>
                          <a:ea typeface="HY견명조" pitchFamily="18" charset="-127"/>
                        </a:rPr>
                        <a:t>저위발열량</a:t>
                      </a:r>
                      <a:endParaRPr lang="en-US" altLang="ko-KR" sz="600" dirty="0" smtClean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latinLnBrk="1"/>
                      <a:r>
                        <a:rPr lang="en-US" altLang="ko-KR" sz="600" dirty="0" smtClean="0">
                          <a:latin typeface="HY견명조" pitchFamily="18" charset="-127"/>
                          <a:ea typeface="HY견명조" pitchFamily="18" charset="-127"/>
                        </a:rPr>
                        <a:t>3,000kcal/kg </a:t>
                      </a:r>
                      <a:r>
                        <a:rPr lang="ko-KR" altLang="en-US" sz="600" dirty="0" smtClean="0">
                          <a:latin typeface="HY견명조" pitchFamily="18" charset="-127"/>
                          <a:ea typeface="HY견명조" pitchFamily="18" charset="-127"/>
                        </a:rPr>
                        <a:t>이상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dirty="0" smtClean="0">
                          <a:latin typeface="HY견명조" pitchFamily="18" charset="-127"/>
                          <a:ea typeface="HY견명조" pitchFamily="18" charset="-127"/>
                        </a:rPr>
                        <a:t>290kcal/kg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600" dirty="0" smtClean="0">
                          <a:latin typeface="HY견명조" pitchFamily="18" charset="-127"/>
                          <a:ea typeface="HY견명조" pitchFamily="18" charset="-127"/>
                        </a:rPr>
                        <a:t>3,890kcal/kg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96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smtClean="0">
                          <a:latin typeface="HY견명조" pitchFamily="18" charset="-127"/>
                          <a:ea typeface="HY견명조" pitchFamily="18" charset="-127"/>
                        </a:rPr>
                        <a:t>수분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latinLnBrk="1"/>
                      <a:r>
                        <a:rPr lang="en-US" altLang="ko-KR" sz="600" dirty="0" smtClean="0">
                          <a:latin typeface="HY견명조" pitchFamily="18" charset="-127"/>
                          <a:ea typeface="HY견명조" pitchFamily="18" charset="-127"/>
                        </a:rPr>
                        <a:t>10.00</a:t>
                      </a:r>
                      <a:r>
                        <a:rPr lang="en-US" altLang="ko-KR" sz="600" baseline="0" dirty="0" smtClean="0">
                          <a:latin typeface="HY견명조" pitchFamily="18" charset="-127"/>
                          <a:ea typeface="HY견명조" pitchFamily="18" charset="-127"/>
                        </a:rPr>
                        <a:t>% </a:t>
                      </a:r>
                      <a:r>
                        <a:rPr lang="ko-KR" altLang="en-US" sz="600" baseline="0" dirty="0" smtClean="0">
                          <a:latin typeface="HY견명조" pitchFamily="18" charset="-127"/>
                          <a:ea typeface="HY견명조" pitchFamily="18" charset="-127"/>
                        </a:rPr>
                        <a:t>이하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dirty="0" smtClean="0">
                          <a:latin typeface="HY견명조" pitchFamily="18" charset="-127"/>
                          <a:ea typeface="HY견명조" pitchFamily="18" charset="-127"/>
                        </a:rPr>
                        <a:t>80.6</a:t>
                      </a:r>
                      <a:r>
                        <a:rPr lang="en-US" altLang="ko-KR" sz="600" dirty="0">
                          <a:latin typeface="HY견명조" pitchFamily="18" charset="-127"/>
                          <a:ea typeface="HY견명조" pitchFamily="18" charset="-127"/>
                        </a:rPr>
                        <a:t>%</a:t>
                      </a:r>
                      <a:endParaRPr lang="ko-KR" altLang="en-US" sz="600" dirty="0" smtClean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600" dirty="0" smtClean="0">
                          <a:latin typeface="HY견명조" pitchFamily="18" charset="-127"/>
                          <a:ea typeface="HY견명조" pitchFamily="18" charset="-127"/>
                        </a:rPr>
                        <a:t>0.00%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96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smtClean="0">
                          <a:latin typeface="HY견명조" pitchFamily="18" charset="-127"/>
                          <a:ea typeface="HY견명조" pitchFamily="18" charset="-127"/>
                        </a:rPr>
                        <a:t>회분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latinLnBrk="1"/>
                      <a:r>
                        <a:rPr lang="en-US" altLang="ko-KR" sz="600" dirty="0" smtClean="0">
                          <a:latin typeface="HY견명조" pitchFamily="18" charset="-127"/>
                          <a:ea typeface="HY견명조" pitchFamily="18" charset="-127"/>
                        </a:rPr>
                        <a:t>35% </a:t>
                      </a:r>
                      <a:r>
                        <a:rPr lang="ko-KR" altLang="en-US" sz="600" dirty="0" smtClean="0">
                          <a:latin typeface="HY견명조" pitchFamily="18" charset="-127"/>
                          <a:ea typeface="HY견명조" pitchFamily="18" charset="-127"/>
                        </a:rPr>
                        <a:t>이하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600" dirty="0" smtClean="0">
                          <a:latin typeface="HY견명조" pitchFamily="18" charset="-127"/>
                          <a:ea typeface="HY견명조" pitchFamily="18" charset="-127"/>
                        </a:rPr>
                        <a:t>26.7%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600" dirty="0" smtClean="0">
                          <a:latin typeface="HY견명조" pitchFamily="18" charset="-127"/>
                          <a:ea typeface="HY견명조" pitchFamily="18" charset="-127"/>
                        </a:rPr>
                        <a:t>30.6%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96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smtClean="0">
                          <a:latin typeface="HY견명조" pitchFamily="18" charset="-127"/>
                          <a:ea typeface="HY견명조" pitchFamily="18" charset="-127"/>
                        </a:rPr>
                        <a:t>염소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latinLnBrk="1"/>
                      <a:r>
                        <a:rPr lang="en-US" altLang="ko-KR" sz="600" dirty="0" smtClean="0">
                          <a:latin typeface="HY견명조" pitchFamily="18" charset="-127"/>
                          <a:ea typeface="HY견명조" pitchFamily="18" charset="-127"/>
                        </a:rPr>
                        <a:t>2.0% </a:t>
                      </a:r>
                      <a:r>
                        <a:rPr lang="ko-KR" altLang="en-US" sz="600" dirty="0" smtClean="0">
                          <a:latin typeface="HY견명조" pitchFamily="18" charset="-127"/>
                          <a:ea typeface="HY견명조" pitchFamily="18" charset="-127"/>
                        </a:rPr>
                        <a:t>이하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600" dirty="0" smtClean="0">
                          <a:latin typeface="HY견명조" pitchFamily="18" charset="-127"/>
                          <a:ea typeface="HY견명조" pitchFamily="18" charset="-127"/>
                        </a:rPr>
                        <a:t>0.45%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600" dirty="0" smtClean="0">
                          <a:latin typeface="HY견명조" pitchFamily="18" charset="-127"/>
                          <a:ea typeface="HY견명조" pitchFamily="18" charset="-127"/>
                        </a:rPr>
                        <a:t>0.25%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96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smtClean="0">
                          <a:latin typeface="HY견명조" pitchFamily="18" charset="-127"/>
                          <a:ea typeface="HY견명조" pitchFamily="18" charset="-127"/>
                        </a:rPr>
                        <a:t>황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latinLnBrk="1"/>
                      <a:r>
                        <a:rPr lang="en-US" altLang="ko-KR" sz="600" dirty="0" smtClean="0">
                          <a:latin typeface="HY견명조" pitchFamily="18" charset="-127"/>
                          <a:ea typeface="HY견명조" pitchFamily="18" charset="-127"/>
                        </a:rPr>
                        <a:t>2% </a:t>
                      </a:r>
                      <a:r>
                        <a:rPr lang="ko-KR" altLang="en-US" sz="600" dirty="0" smtClean="0">
                          <a:latin typeface="HY견명조" pitchFamily="18" charset="-127"/>
                          <a:ea typeface="HY견명조" pitchFamily="18" charset="-127"/>
                        </a:rPr>
                        <a:t>이하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600" dirty="0" smtClean="0">
                          <a:latin typeface="HY견명조" pitchFamily="18" charset="-127"/>
                          <a:ea typeface="HY견명조" pitchFamily="18" charset="-127"/>
                        </a:rPr>
                        <a:t>1.84%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600" dirty="0" smtClean="0">
                          <a:latin typeface="HY견명조" pitchFamily="18" charset="-127"/>
                          <a:ea typeface="HY견명조" pitchFamily="18" charset="-127"/>
                        </a:rPr>
                        <a:t>1.65%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96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smtClean="0">
                          <a:latin typeface="HY견명조" pitchFamily="18" charset="-127"/>
                          <a:ea typeface="HY견명조" pitchFamily="18" charset="-127"/>
                        </a:rPr>
                        <a:t>수은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latinLnBrk="1"/>
                      <a:r>
                        <a:rPr lang="en-US" altLang="ko-KR" sz="600" dirty="0" smtClean="0">
                          <a:latin typeface="HY견명조" pitchFamily="18" charset="-127"/>
                          <a:ea typeface="HY견명조" pitchFamily="18" charset="-127"/>
                        </a:rPr>
                        <a:t>1.2mg/kg </a:t>
                      </a:r>
                      <a:r>
                        <a:rPr lang="ko-KR" altLang="en-US" sz="600" dirty="0" smtClean="0">
                          <a:latin typeface="HY견명조" pitchFamily="18" charset="-127"/>
                          <a:ea typeface="HY견명조" pitchFamily="18" charset="-127"/>
                        </a:rPr>
                        <a:t>이하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600" dirty="0" smtClean="0">
                          <a:latin typeface="HY견명조" pitchFamily="18" charset="-127"/>
                          <a:ea typeface="HY견명조" pitchFamily="18" charset="-127"/>
                        </a:rPr>
                        <a:t>0.03mg/kg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600" dirty="0" smtClean="0">
                          <a:latin typeface="HY견명조" pitchFamily="18" charset="-127"/>
                          <a:ea typeface="HY견명조" pitchFamily="18" charset="-127"/>
                        </a:rPr>
                        <a:t>0.01mg/kg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96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smtClean="0">
                          <a:latin typeface="HY견명조" pitchFamily="18" charset="-127"/>
                          <a:ea typeface="HY견명조" pitchFamily="18" charset="-127"/>
                        </a:rPr>
                        <a:t>카드뮴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latinLnBrk="1"/>
                      <a:r>
                        <a:rPr lang="en-US" altLang="ko-KR" sz="600" dirty="0" smtClean="0">
                          <a:latin typeface="HY견명조" pitchFamily="18" charset="-127"/>
                          <a:ea typeface="HY견명조" pitchFamily="18" charset="-127"/>
                        </a:rPr>
                        <a:t>9.0mg/kg </a:t>
                      </a:r>
                      <a:r>
                        <a:rPr lang="ko-KR" altLang="en-US" sz="600" dirty="0" smtClean="0">
                          <a:latin typeface="HY견명조" pitchFamily="18" charset="-127"/>
                          <a:ea typeface="HY견명조" pitchFamily="18" charset="-127"/>
                        </a:rPr>
                        <a:t>이하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600" dirty="0" smtClean="0">
                          <a:latin typeface="HY견명조" pitchFamily="18" charset="-127"/>
                          <a:ea typeface="HY견명조" pitchFamily="18" charset="-127"/>
                        </a:rPr>
                        <a:t>0.00mg/kg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600" dirty="0" smtClean="0">
                          <a:latin typeface="HY견명조" pitchFamily="18" charset="-127"/>
                          <a:ea typeface="HY견명조" pitchFamily="18" charset="-127"/>
                        </a:rPr>
                        <a:t>0.00mg/kg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96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smtClean="0">
                          <a:latin typeface="HY견명조" pitchFamily="18" charset="-127"/>
                          <a:ea typeface="HY견명조" pitchFamily="18" charset="-127"/>
                        </a:rPr>
                        <a:t>납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latinLnBrk="1"/>
                      <a:r>
                        <a:rPr lang="en-US" altLang="ko-KR" sz="600" dirty="0" smtClean="0">
                          <a:latin typeface="HY견명조" pitchFamily="18" charset="-127"/>
                          <a:ea typeface="HY견명조" pitchFamily="18" charset="-127"/>
                        </a:rPr>
                        <a:t>200.0mg/kg </a:t>
                      </a:r>
                      <a:r>
                        <a:rPr lang="ko-KR" altLang="en-US" sz="600" dirty="0" smtClean="0">
                          <a:latin typeface="HY견명조" pitchFamily="18" charset="-127"/>
                          <a:ea typeface="HY견명조" pitchFamily="18" charset="-127"/>
                        </a:rPr>
                        <a:t>이하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600" dirty="0" smtClean="0">
                          <a:latin typeface="HY견명조" pitchFamily="18" charset="-127"/>
                          <a:ea typeface="HY견명조" pitchFamily="18" charset="-127"/>
                        </a:rPr>
                        <a:t>0.00mg/kg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600" dirty="0" smtClean="0">
                          <a:latin typeface="HY견명조" pitchFamily="18" charset="-127"/>
                          <a:ea typeface="HY견명조" pitchFamily="18" charset="-127"/>
                        </a:rPr>
                        <a:t>0.00mg/kg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96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smtClean="0">
                          <a:latin typeface="HY견명조" pitchFamily="18" charset="-127"/>
                          <a:ea typeface="HY견명조" pitchFamily="18" charset="-127"/>
                        </a:rPr>
                        <a:t>비소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latinLnBrk="1"/>
                      <a:r>
                        <a:rPr lang="en-US" altLang="ko-KR" sz="600" dirty="0" smtClean="0">
                          <a:latin typeface="HY견명조" pitchFamily="18" charset="-127"/>
                          <a:ea typeface="HY견명조" pitchFamily="18" charset="-127"/>
                        </a:rPr>
                        <a:t>13.0mg/kg </a:t>
                      </a:r>
                      <a:r>
                        <a:rPr lang="ko-KR" altLang="en-US" sz="600" dirty="0" smtClean="0">
                          <a:latin typeface="HY견명조" pitchFamily="18" charset="-127"/>
                          <a:ea typeface="HY견명조" pitchFamily="18" charset="-127"/>
                        </a:rPr>
                        <a:t>이하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600" dirty="0" smtClean="0">
                          <a:latin typeface="HY견명조" pitchFamily="18" charset="-127"/>
                          <a:ea typeface="HY견명조" pitchFamily="18" charset="-127"/>
                        </a:rPr>
                        <a:t>0.00mg/kg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600" dirty="0" smtClean="0">
                          <a:latin typeface="HY견명조" pitchFamily="18" charset="-127"/>
                          <a:ea typeface="HY견명조" pitchFamily="18" charset="-127"/>
                        </a:rPr>
                        <a:t>0.00mg/kg</a:t>
                      </a:r>
                      <a:endParaRPr lang="ko-KR" altLang="en-US" sz="600" dirty="0">
                        <a:latin typeface="HY견명조" pitchFamily="18" charset="-127"/>
                        <a:ea typeface="HY견명조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" name="그룹 24"/>
          <p:cNvGrpSpPr/>
          <p:nvPr/>
        </p:nvGrpSpPr>
        <p:grpSpPr>
          <a:xfrm>
            <a:off x="756472" y="1340768"/>
            <a:ext cx="7956000" cy="4761212"/>
            <a:chOff x="1220317" y="1645377"/>
            <a:chExt cx="6741988" cy="4761212"/>
          </a:xfrm>
        </p:grpSpPr>
        <p:sp>
          <p:nvSpPr>
            <p:cNvPr id="26" name="직사각형 25"/>
            <p:cNvSpPr/>
            <p:nvPr/>
          </p:nvSpPr>
          <p:spPr>
            <a:xfrm>
              <a:off x="1245683" y="1645377"/>
              <a:ext cx="2954145" cy="2880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 err="1">
                  <a:latin typeface="+mj-lt"/>
                </a:rPr>
                <a:t>슬러지</a:t>
              </a:r>
              <a:r>
                <a:rPr lang="ko-KR" altLang="en-US" sz="1100" b="1" dirty="0">
                  <a:latin typeface="+mj-lt"/>
                </a:rPr>
                <a:t> 국내발생량</a:t>
              </a:r>
              <a:endParaRPr lang="en-US" altLang="ko-KR" sz="1100" b="1" dirty="0">
                <a:latin typeface="+mj-lt"/>
              </a:endParaRPr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1259632" y="4437113"/>
              <a:ext cx="2952328" cy="288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 err="1">
                  <a:latin typeface="+mj-lt"/>
                </a:rPr>
                <a:t>슬러지</a:t>
              </a:r>
              <a:r>
                <a:rPr lang="en-US" altLang="ko-KR" sz="1100" b="1" dirty="0">
                  <a:latin typeface="+mj-lt"/>
                </a:rPr>
                <a:t> </a:t>
              </a:r>
              <a:r>
                <a:rPr lang="ko-KR" altLang="en-US" sz="1100" b="1" dirty="0">
                  <a:latin typeface="+mj-lt"/>
                </a:rPr>
                <a:t>처리의 문제점 </a:t>
              </a:r>
              <a:endParaRPr lang="en-US" altLang="ko-KR" sz="1100" b="1" dirty="0">
                <a:latin typeface="+mj-lt"/>
              </a:endParaRPr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4803561" y="1645377"/>
              <a:ext cx="3108475" cy="288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 err="1">
                  <a:latin typeface="+mj-lt"/>
                </a:rPr>
                <a:t>슬러지</a:t>
              </a:r>
              <a:r>
                <a:rPr lang="ko-KR" altLang="en-US" sz="1100" b="1" dirty="0">
                  <a:latin typeface="+mj-lt"/>
                </a:rPr>
                <a:t> 발열량</a:t>
              </a:r>
              <a:endParaRPr lang="en-US" altLang="ko-KR" sz="1100" b="1" dirty="0">
                <a:latin typeface="+mj-lt"/>
              </a:endParaRPr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4788023" y="4437112"/>
              <a:ext cx="3132888" cy="2880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latin typeface="+mj-lt"/>
                </a:rPr>
                <a:t>재활용방안</a:t>
              </a:r>
              <a:endParaRPr lang="en-US" altLang="ko-KR" sz="1100" b="1" dirty="0">
                <a:latin typeface="+mj-lt"/>
              </a:endParaRP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1255488" y="1993603"/>
              <a:ext cx="2952328" cy="1954381"/>
            </a:xfrm>
            <a:prstGeom prst="rect">
              <a:avLst/>
            </a:prstGeom>
            <a:ln w="15875">
              <a:solidFill>
                <a:srgbClr val="00B050"/>
              </a:solidFill>
            </a:ln>
          </p:spPr>
          <p:txBody>
            <a:bodyPr wrap="square">
              <a:spAutoFit/>
            </a:bodyPr>
            <a:lstStyle/>
            <a:p>
              <a:endParaRPr lang="en-US" altLang="ko-KR" sz="1100" b="1" dirty="0" smtClean="0"/>
            </a:p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ko-KR" altLang="en-US" sz="1100" dirty="0" smtClean="0"/>
                <a:t>하수처리장 </a:t>
              </a:r>
              <a:r>
                <a:rPr lang="en-US" altLang="ko-KR" sz="1100" dirty="0"/>
                <a:t>108</a:t>
              </a:r>
              <a:r>
                <a:rPr lang="ko-KR" altLang="en-US" sz="1100" dirty="0" smtClean="0"/>
                <a:t>개소에서 </a:t>
              </a:r>
              <a:r>
                <a:rPr lang="en-US" altLang="ko-KR" sz="1100" dirty="0"/>
                <a:t>12,090</a:t>
              </a:r>
              <a:r>
                <a:rPr lang="ko-KR" altLang="en-US" sz="1100" dirty="0"/>
                <a:t>톤</a:t>
              </a:r>
              <a:r>
                <a:rPr lang="en-US" altLang="ko-KR" sz="1100" dirty="0"/>
                <a:t>/</a:t>
              </a:r>
              <a:r>
                <a:rPr lang="ko-KR" altLang="en-US" sz="1100" dirty="0"/>
                <a:t>일 </a:t>
              </a:r>
              <a:r>
                <a:rPr lang="ko-KR" altLang="en-US" sz="1100" dirty="0" smtClean="0"/>
                <a:t>배출 년간 </a:t>
              </a:r>
              <a:r>
                <a:rPr lang="ko-KR" altLang="en-US" sz="1100" dirty="0"/>
                <a:t>배출량 </a:t>
              </a:r>
              <a:r>
                <a:rPr lang="en-US" altLang="ko-KR" sz="1100" dirty="0"/>
                <a:t>: </a:t>
              </a:r>
              <a:r>
                <a:rPr lang="ko-KR" altLang="en-US" sz="1100" dirty="0"/>
                <a:t>약 </a:t>
              </a:r>
              <a:r>
                <a:rPr lang="en-US" altLang="ko-KR" sz="1100" dirty="0"/>
                <a:t>440</a:t>
              </a:r>
              <a:r>
                <a:rPr lang="ko-KR" altLang="en-US" sz="1100" dirty="0" err="1"/>
                <a:t>만톤</a:t>
              </a:r>
              <a:endParaRPr lang="en-US" altLang="ko-KR" sz="1100" dirty="0"/>
            </a:p>
            <a:p>
              <a:endParaRPr lang="en-US" altLang="ko-KR" sz="1100" dirty="0"/>
            </a:p>
            <a:p>
              <a:r>
                <a:rPr lang="en-US" altLang="ko-KR" sz="1100" dirty="0" smtClean="0"/>
                <a:t> - </a:t>
              </a:r>
              <a:r>
                <a:rPr lang="ko-KR" altLang="en-US" sz="1100" dirty="0" smtClean="0"/>
                <a:t>오염물질 </a:t>
              </a:r>
              <a:r>
                <a:rPr lang="ko-KR" altLang="en-US" sz="1100" dirty="0" err="1" smtClean="0"/>
                <a:t>포함시</a:t>
              </a:r>
              <a:r>
                <a:rPr lang="ko-KR" altLang="en-US" sz="1100" dirty="0" smtClean="0"/>
                <a:t> 지정폐기물로 분류</a:t>
              </a:r>
              <a:r>
                <a:rPr lang="en-US" altLang="ko-KR" sz="1100" dirty="0" smtClean="0"/>
                <a:t>.</a:t>
              </a:r>
            </a:p>
            <a:p>
              <a:r>
                <a:rPr lang="en-US" altLang="ko-KR" sz="1100" dirty="0" smtClean="0"/>
                <a:t> - </a:t>
              </a:r>
              <a:r>
                <a:rPr lang="ko-KR" altLang="en-US" sz="1100" dirty="0"/>
                <a:t>오염물질 </a:t>
              </a:r>
              <a:r>
                <a:rPr lang="ko-KR" altLang="en-US" sz="1100" dirty="0" err="1"/>
                <a:t>미포함시</a:t>
              </a:r>
              <a:r>
                <a:rPr lang="ko-KR" altLang="en-US" sz="1100" dirty="0"/>
                <a:t> 일반폐기물로 분류</a:t>
              </a:r>
              <a:r>
                <a:rPr lang="en-US" altLang="ko-KR" sz="1100" dirty="0"/>
                <a:t>.</a:t>
              </a:r>
            </a:p>
            <a:p>
              <a:r>
                <a:rPr lang="en-US" altLang="ko-KR" sz="1100" dirty="0" smtClean="0"/>
                <a:t> - </a:t>
              </a:r>
              <a:r>
                <a:rPr lang="ko-KR" altLang="en-US" sz="1100" dirty="0" smtClean="0"/>
                <a:t>일반폐기물은 재활용하여 </a:t>
              </a:r>
              <a:r>
                <a:rPr lang="en-US" altLang="ko-KR" sz="1100" dirty="0" smtClean="0"/>
                <a:t>SRF</a:t>
              </a:r>
              <a:r>
                <a:rPr lang="ko-KR" altLang="en-US" sz="1100" dirty="0" smtClean="0"/>
                <a:t>제조 가능</a:t>
              </a:r>
              <a:r>
                <a:rPr lang="en-US" altLang="ko-KR" sz="1100" dirty="0" smtClean="0"/>
                <a:t>.</a:t>
              </a:r>
            </a:p>
            <a:p>
              <a:endParaRPr lang="en-US" altLang="ko-KR" sz="1100" b="1" dirty="0"/>
            </a:p>
            <a:p>
              <a:endParaRPr lang="en-US" altLang="ko-KR" sz="1100" b="1" dirty="0" smtClean="0"/>
            </a:p>
            <a:p>
              <a:endParaRPr lang="en-US" altLang="ko-KR" sz="1100" b="1" dirty="0"/>
            </a:p>
            <a:p>
              <a:endParaRPr lang="en-US" altLang="ko-KR" sz="1100" b="1" dirty="0"/>
            </a:p>
          </p:txBody>
        </p:sp>
        <p:sp>
          <p:nvSpPr>
            <p:cNvPr id="48" name="직사각형 47"/>
            <p:cNvSpPr/>
            <p:nvPr/>
          </p:nvSpPr>
          <p:spPr>
            <a:xfrm>
              <a:off x="1259631" y="4790762"/>
              <a:ext cx="2952329" cy="1615827"/>
            </a:xfrm>
            <a:prstGeom prst="rect">
              <a:avLst/>
            </a:prstGeom>
            <a:ln w="15875">
              <a:solidFill>
                <a:schemeClr val="accent6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en-US" altLang="ko-KR" sz="1100" dirty="0" smtClean="0"/>
                <a:t>2012.1.1</a:t>
              </a:r>
              <a:r>
                <a:rPr lang="ko-KR" altLang="en-US" sz="1100" dirty="0" smtClean="0"/>
                <a:t>부터</a:t>
              </a:r>
              <a:r>
                <a:rPr lang="en-US" altLang="ko-KR" sz="1100" dirty="0" smtClean="0"/>
                <a:t> </a:t>
              </a:r>
              <a:r>
                <a:rPr lang="ko-KR" altLang="en-US" sz="1100" dirty="0" err="1" smtClean="0"/>
                <a:t>슬러지</a:t>
              </a:r>
              <a:r>
                <a:rPr lang="ko-KR" altLang="en-US" sz="1100" dirty="0" smtClean="0"/>
                <a:t> 해양투기금지</a:t>
              </a:r>
              <a:endParaRPr lang="en-US" altLang="ko-KR" sz="1100" dirty="0" smtClean="0"/>
            </a:p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ko-KR" altLang="en-US" sz="1100" dirty="0" err="1" smtClean="0"/>
                <a:t>하수슬러지</a:t>
              </a:r>
              <a:r>
                <a:rPr lang="ko-KR" altLang="en-US" sz="1100" dirty="0" smtClean="0"/>
                <a:t> </a:t>
              </a:r>
              <a:r>
                <a:rPr lang="ko-KR" altLang="en-US" sz="1100" dirty="0" err="1" smtClean="0"/>
                <a:t>퇴비화금지</a:t>
              </a:r>
              <a:r>
                <a:rPr lang="en-US" altLang="ko-KR" sz="1100" dirty="0" smtClean="0"/>
                <a:t>(</a:t>
              </a:r>
              <a:r>
                <a:rPr lang="ko-KR" altLang="en-US" sz="1100" dirty="0" smtClean="0"/>
                <a:t>비료관리법</a:t>
              </a:r>
              <a:r>
                <a:rPr lang="en-US" altLang="ko-KR" sz="1100" dirty="0"/>
                <a:t>) </a:t>
              </a:r>
              <a:endParaRPr lang="en-US" altLang="ko-KR" sz="1100" dirty="0" smtClean="0"/>
            </a:p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ko-KR" altLang="en-US" sz="1100" dirty="0" smtClean="0"/>
                <a:t>해양투기금지로 </a:t>
              </a:r>
              <a:r>
                <a:rPr lang="ko-KR" altLang="en-US" sz="1100" dirty="0"/>
                <a:t>처리비용이 </a:t>
              </a:r>
              <a:r>
                <a:rPr lang="ko-KR" altLang="en-US" sz="1100" dirty="0" smtClean="0"/>
                <a:t>인상</a:t>
              </a:r>
              <a:endParaRPr lang="en-US" altLang="ko-KR" sz="1100" dirty="0"/>
            </a:p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ko-KR" altLang="en-US" sz="1100" dirty="0" smtClean="0"/>
                <a:t>기존 매립장의 용량부족으로 처리장부족 </a:t>
              </a:r>
              <a:endParaRPr lang="en-US" altLang="ko-KR" sz="1100" dirty="0"/>
            </a:p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ko-KR" altLang="en-US" sz="1100" dirty="0" smtClean="0"/>
                <a:t>환경부</a:t>
              </a:r>
              <a:r>
                <a:rPr lang="en-US" altLang="ko-KR" sz="1100" dirty="0" smtClean="0"/>
                <a:t> </a:t>
              </a:r>
              <a:r>
                <a:rPr lang="ko-KR" altLang="en-US" sz="1100" dirty="0" smtClean="0"/>
                <a:t>매립 축소 목표량 상승</a:t>
              </a:r>
              <a:endParaRPr lang="en-US" altLang="ko-KR" sz="1100" dirty="0" smtClean="0"/>
            </a:p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ko-KR" altLang="en-US" sz="1100" dirty="0" smtClean="0"/>
                <a:t>민간소각시설의 처리비 지속인상</a:t>
              </a:r>
              <a:endParaRPr lang="en-US" altLang="ko-KR" sz="1100" dirty="0" smtClean="0"/>
            </a:p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ko-KR" altLang="en-US" sz="1100" dirty="0" smtClean="0"/>
                <a:t>하수처리시설 에너지 자급화 방안 한계</a:t>
              </a:r>
              <a:endParaRPr lang="en-US" altLang="ko-KR" sz="1100" dirty="0" smtClean="0"/>
            </a:p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ko-KR" altLang="en-US" sz="1100" dirty="0" smtClean="0"/>
                <a:t>유기성오니 </a:t>
              </a:r>
              <a:r>
                <a:rPr lang="ko-KR" altLang="en-US" sz="1100" dirty="0" err="1" smtClean="0"/>
                <a:t>직매립금지</a:t>
              </a:r>
              <a:r>
                <a:rPr lang="ko-KR" altLang="en-US" sz="1100" dirty="0" smtClean="0"/>
                <a:t> </a:t>
              </a:r>
              <a:endParaRPr lang="en-US" altLang="ko-KR" sz="1100" dirty="0" smtClean="0"/>
            </a:p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ko-KR" altLang="en-US" sz="1100" dirty="0" err="1" smtClean="0"/>
                <a:t>슬러지</a:t>
              </a:r>
              <a:r>
                <a:rPr lang="ko-KR" altLang="en-US" sz="1100" dirty="0" smtClean="0"/>
                <a:t> 건조</a:t>
              </a:r>
              <a:r>
                <a:rPr lang="en-US" altLang="ko-KR" sz="1100" dirty="0" smtClean="0"/>
                <a:t>/</a:t>
              </a:r>
              <a:r>
                <a:rPr lang="ko-KR" altLang="en-US" sz="1100" dirty="0" smtClean="0"/>
                <a:t>연료화의 고비용</a:t>
              </a:r>
              <a:r>
                <a:rPr lang="en-US" altLang="ko-KR" sz="1100" dirty="0"/>
                <a:t>,</a:t>
              </a:r>
              <a:r>
                <a:rPr lang="ko-KR" altLang="en-US" sz="1100" dirty="0" smtClean="0"/>
                <a:t>경제성부족</a:t>
              </a:r>
              <a:endParaRPr lang="en-US" altLang="ko-KR" sz="1100" dirty="0"/>
            </a:p>
          </p:txBody>
        </p:sp>
        <p:sp>
          <p:nvSpPr>
            <p:cNvPr id="49" name="직사각형 48"/>
            <p:cNvSpPr/>
            <p:nvPr/>
          </p:nvSpPr>
          <p:spPr>
            <a:xfrm>
              <a:off x="4775893" y="1993605"/>
              <a:ext cx="3108476" cy="2016000"/>
            </a:xfrm>
            <a:prstGeom prst="rect">
              <a:avLst/>
            </a:prstGeom>
            <a:ln w="15875">
              <a:solidFill>
                <a:schemeClr val="accent6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endParaRPr lang="en-US" altLang="ko-KR" sz="1100" dirty="0"/>
            </a:p>
            <a:p>
              <a:endParaRPr lang="en-US" altLang="ko-KR" sz="1100" dirty="0"/>
            </a:p>
          </p:txBody>
        </p:sp>
        <p:sp>
          <p:nvSpPr>
            <p:cNvPr id="50" name="직사각형 49"/>
            <p:cNvSpPr/>
            <p:nvPr/>
          </p:nvSpPr>
          <p:spPr>
            <a:xfrm>
              <a:off x="4788024" y="4765501"/>
              <a:ext cx="3108476" cy="1615827"/>
            </a:xfrm>
            <a:prstGeom prst="rect">
              <a:avLst/>
            </a:prstGeom>
            <a:ln w="15875">
              <a:solidFill>
                <a:srgbClr val="00B050"/>
              </a:solidFill>
            </a:ln>
          </p:spPr>
          <p:txBody>
            <a:bodyPr wrap="square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ko-KR" altLang="en-US" sz="1100" dirty="0" err="1" smtClean="0"/>
                <a:t>슬러지의</a:t>
              </a:r>
              <a:r>
                <a:rPr lang="ko-KR" altLang="en-US" sz="1100" dirty="0" smtClean="0"/>
                <a:t> 건조</a:t>
              </a:r>
              <a:r>
                <a:rPr lang="en-US" altLang="ko-KR" sz="1100" dirty="0" smtClean="0"/>
                <a:t>/</a:t>
              </a:r>
              <a:r>
                <a:rPr lang="ko-KR" altLang="en-US" sz="1100" dirty="0"/>
                <a:t>성형을 거쳐  </a:t>
              </a:r>
              <a:r>
                <a:rPr lang="en-US" altLang="ko-KR" sz="1100" dirty="0"/>
                <a:t>SRF</a:t>
              </a:r>
              <a:r>
                <a:rPr lang="ko-KR" altLang="en-US" sz="1100" dirty="0"/>
                <a:t>로 제조</a:t>
              </a:r>
              <a:r>
                <a:rPr lang="en-US" altLang="ko-KR" sz="1100" dirty="0"/>
                <a:t>.</a:t>
              </a:r>
            </a:p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en-US" altLang="ko-KR" sz="1100" dirty="0" smtClean="0"/>
                <a:t>3,800kcal/kg</a:t>
              </a:r>
              <a:r>
                <a:rPr lang="ko-KR" altLang="en-US" sz="1100" dirty="0"/>
                <a:t>의</a:t>
              </a:r>
              <a:r>
                <a:rPr lang="en-US" altLang="ko-KR" sz="1100" dirty="0"/>
                <a:t> </a:t>
              </a:r>
              <a:r>
                <a:rPr lang="ko-KR" altLang="en-US" sz="1100" dirty="0"/>
                <a:t>열량의 재생에너지로 </a:t>
              </a:r>
              <a:r>
                <a:rPr lang="ko-KR" altLang="en-US" sz="1100" dirty="0" smtClean="0"/>
                <a:t>전환</a:t>
              </a:r>
              <a:endParaRPr lang="en-US" altLang="ko-KR" sz="1100" dirty="0" smtClean="0"/>
            </a:p>
            <a:p>
              <a:endParaRPr lang="en-US" altLang="ko-KR" sz="1100" b="1" dirty="0"/>
            </a:p>
            <a:p>
              <a:r>
                <a:rPr lang="en-US" altLang="ko-KR" sz="1100" b="1" dirty="0" smtClean="0"/>
                <a:t> </a:t>
              </a:r>
              <a:endParaRPr lang="en-US" altLang="ko-KR" sz="1100" b="1" dirty="0"/>
            </a:p>
            <a:p>
              <a:endParaRPr lang="en-US" altLang="ko-KR" sz="1100" b="1" dirty="0" smtClean="0"/>
            </a:p>
            <a:p>
              <a:endParaRPr lang="en-US" altLang="ko-KR" sz="1100" b="1" dirty="0"/>
            </a:p>
            <a:p>
              <a:r>
                <a:rPr lang="en-US" altLang="ko-KR" sz="1100" b="1" dirty="0" smtClean="0"/>
                <a:t> </a:t>
              </a:r>
            </a:p>
            <a:p>
              <a:endParaRPr lang="en-US" altLang="ko-KR" sz="1100" b="1" dirty="0"/>
            </a:p>
            <a:p>
              <a:endParaRPr lang="ko-KR" altLang="en-US" sz="1100" b="1" dirty="0"/>
            </a:p>
          </p:txBody>
        </p:sp>
        <p:sp>
          <p:nvSpPr>
            <p:cNvPr id="51" name="object 205"/>
            <p:cNvSpPr/>
            <p:nvPr/>
          </p:nvSpPr>
          <p:spPr>
            <a:xfrm>
              <a:off x="1220317" y="4210651"/>
              <a:ext cx="6741988" cy="45719"/>
            </a:xfrm>
            <a:custGeom>
              <a:avLst/>
              <a:gdLst/>
              <a:ahLst/>
              <a:cxnLst/>
              <a:rect l="l" t="t" r="r" b="b"/>
              <a:pathLst>
                <a:path w="1689747" h="21335">
                  <a:moveTo>
                    <a:pt x="1689747" y="1534"/>
                  </a:moveTo>
                  <a:lnTo>
                    <a:pt x="0" y="0"/>
                  </a:lnTo>
                  <a:lnTo>
                    <a:pt x="0" y="19799"/>
                  </a:lnTo>
                  <a:lnTo>
                    <a:pt x="1689747" y="21334"/>
                  </a:lnTo>
                  <a:lnTo>
                    <a:pt x="1689747" y="1534"/>
                  </a:lnTo>
                </a:path>
              </a:pathLst>
            </a:custGeom>
            <a:solidFill>
              <a:srgbClr val="00A73A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2" name="직사각형 51"/>
            <p:cNvSpPr/>
            <p:nvPr/>
          </p:nvSpPr>
          <p:spPr>
            <a:xfrm>
              <a:off x="4788023" y="3977759"/>
              <a:ext cx="244827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-180000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ko-KR" altLang="en-US" sz="800" dirty="0">
                  <a:latin typeface="HY견명조" pitchFamily="18" charset="-127"/>
                  <a:ea typeface="HY견명조" pitchFamily="18" charset="-127"/>
                </a:rPr>
                <a:t>분석기관 </a:t>
              </a:r>
              <a:r>
                <a:rPr lang="en-US" altLang="ko-KR" sz="800" dirty="0">
                  <a:latin typeface="HY견명조" pitchFamily="18" charset="-127"/>
                  <a:ea typeface="HY견명조" pitchFamily="18" charset="-127"/>
                </a:rPr>
                <a:t>: </a:t>
              </a:r>
              <a:r>
                <a:rPr lang="ko-KR" altLang="en-US" sz="800" dirty="0">
                  <a:latin typeface="HY견명조" pitchFamily="18" charset="-127"/>
                  <a:ea typeface="HY견명조" pitchFamily="18" charset="-127"/>
                </a:rPr>
                <a:t>한국화학융합시험 연구원</a:t>
              </a:r>
              <a:endParaRPr lang="en-US" altLang="ko-KR" sz="800" dirty="0">
                <a:latin typeface="HY견명조" pitchFamily="18" charset="-127"/>
                <a:ea typeface="HY견명조" pitchFamily="18" charset="-127"/>
              </a:endParaRPr>
            </a:p>
          </p:txBody>
        </p:sp>
        <p:pic>
          <p:nvPicPr>
            <p:cNvPr id="53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5100" y="5229200"/>
              <a:ext cx="2800748" cy="9545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10857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 fontAlgn="base">
              <a:lnSpc>
                <a:spcPct val="150000"/>
              </a:lnSpc>
            </a:pPr>
            <a:endParaRPr lang="en-US" altLang="ko-KR" sz="1400" b="1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유사경쟁기술 분석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672408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err="1" smtClean="0">
                <a:solidFill>
                  <a:srgbClr val="333333"/>
                </a:solidFill>
              </a:rPr>
              <a:t>하수슬러지</a:t>
            </a:r>
            <a:r>
              <a:rPr lang="ko-KR" altLang="en-US" sz="1600" b="1" dirty="0" smtClean="0">
                <a:solidFill>
                  <a:srgbClr val="333333"/>
                </a:solidFill>
              </a:rPr>
              <a:t> 고형연료화 사업추진배경</a:t>
            </a:r>
            <a:endParaRPr lang="en-US" altLang="ko-KR" sz="1600" b="1" dirty="0" smtClean="0">
              <a:solidFill>
                <a:srgbClr val="333333"/>
              </a:solidFill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755576" y="1484784"/>
            <a:ext cx="7920880" cy="4392488"/>
            <a:chOff x="899593" y="2167790"/>
            <a:chExt cx="7416823" cy="3997514"/>
          </a:xfrm>
        </p:grpSpPr>
        <p:sp>
          <p:nvSpPr>
            <p:cNvPr id="19" name="직사각형 18"/>
            <p:cNvSpPr/>
            <p:nvPr/>
          </p:nvSpPr>
          <p:spPr>
            <a:xfrm>
              <a:off x="899593" y="2167790"/>
              <a:ext cx="2251143" cy="5400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latin typeface="+mj-lt"/>
                </a:rPr>
                <a:t>하수처리시설의 높은 에너지    소비량에 대한 대책 마련</a:t>
              </a: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3564524" y="2167790"/>
              <a:ext cx="2232249" cy="540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latin typeface="+mj-lt"/>
                </a:rPr>
                <a:t>에너지 다소비 시설에서 에너지 재생산 시설로의 패러다임 전환</a:t>
              </a: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6156812" y="2201037"/>
              <a:ext cx="2159604" cy="5400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latin typeface="+mj-lt"/>
                </a:rPr>
                <a:t>하수처리시설을 </a:t>
              </a:r>
              <a:r>
                <a:rPr lang="ko-KR" altLang="en-US" sz="1100" b="1" dirty="0" err="1">
                  <a:latin typeface="+mj-lt"/>
                </a:rPr>
                <a:t>저탄소</a:t>
              </a:r>
              <a:r>
                <a:rPr lang="ko-KR" altLang="en-US" sz="1100" b="1" dirty="0">
                  <a:latin typeface="+mj-lt"/>
                </a:rPr>
                <a:t> </a:t>
              </a:r>
              <a:endParaRPr lang="en-US" altLang="ko-KR" sz="1100" b="1" dirty="0">
                <a:latin typeface="+mj-lt"/>
              </a:endParaRPr>
            </a:p>
            <a:p>
              <a:pPr algn="ctr"/>
              <a:r>
                <a:rPr lang="ko-KR" altLang="en-US" sz="1100" b="1" dirty="0">
                  <a:latin typeface="+mj-lt"/>
                </a:rPr>
                <a:t>녹색성장의 성장동력으로 활용</a:t>
              </a: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899593" y="2856706"/>
              <a:ext cx="2236611" cy="3308598"/>
            </a:xfrm>
            <a:prstGeom prst="rect">
              <a:avLst/>
            </a:prstGeom>
            <a:ln w="15875">
              <a:solidFill>
                <a:srgbClr val="00B050"/>
              </a:solidFill>
            </a:ln>
          </p:spPr>
          <p:txBody>
            <a:bodyPr wrap="square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v"/>
              </a:pPr>
              <a:endParaRPr lang="en-US" altLang="ko-KR" sz="1100" dirty="0"/>
            </a:p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ko-KR" altLang="en-US" sz="1100" dirty="0" smtClean="0"/>
                <a:t>하수처리시설은 </a:t>
              </a:r>
              <a:r>
                <a:rPr lang="ko-KR" altLang="en-US" sz="1100" dirty="0"/>
                <a:t>하수의 </a:t>
              </a:r>
              <a:r>
                <a:rPr lang="ko-KR" altLang="en-US" sz="1100" dirty="0" err="1"/>
                <a:t>수집ㆍ처리과정에서</a:t>
              </a:r>
              <a:r>
                <a:rPr lang="ko-KR" altLang="en-US" sz="1100" dirty="0"/>
                <a:t> 다량의 에너지 소비</a:t>
              </a:r>
              <a:br>
                <a:rPr lang="ko-KR" altLang="en-US" sz="1100" dirty="0"/>
              </a:br>
              <a:r>
                <a:rPr lang="en-US" altLang="ko-KR" sz="1100" dirty="0"/>
                <a:t>- </a:t>
              </a:r>
              <a:r>
                <a:rPr lang="ko-KR" altLang="en-US" sz="1100" dirty="0"/>
                <a:t>하수처리시설에서 사용되는 전력은 연간 </a:t>
              </a:r>
              <a:r>
                <a:rPr lang="ko-KR" altLang="en-US" sz="1100" dirty="0" err="1"/>
                <a:t>총전력</a:t>
              </a:r>
              <a:r>
                <a:rPr lang="ko-KR" altLang="en-US" sz="1100" dirty="0"/>
                <a:t> 사용량의 </a:t>
              </a:r>
              <a:r>
                <a:rPr lang="en-US" altLang="ko-KR" sz="1100" dirty="0"/>
                <a:t>0.5%</a:t>
              </a:r>
              <a:r>
                <a:rPr lang="ko-KR" altLang="en-US" sz="1100" dirty="0"/>
                <a:t>를 차지하나</a:t>
              </a:r>
              <a:r>
                <a:rPr lang="en-US" altLang="ko-KR" sz="1100" dirty="0"/>
                <a:t>, </a:t>
              </a:r>
              <a:r>
                <a:rPr lang="ko-KR" altLang="en-US" sz="1100" dirty="0"/>
                <a:t>공공하수처리시설 에너지 </a:t>
              </a:r>
              <a:r>
                <a:rPr lang="ko-KR" altLang="en-US" sz="1100" dirty="0" err="1"/>
                <a:t>자립율은</a:t>
              </a:r>
              <a:r>
                <a:rPr lang="ko-KR" altLang="en-US" sz="1100" dirty="0"/>
                <a:t> </a:t>
              </a:r>
              <a:r>
                <a:rPr lang="en-US" altLang="ko-KR" sz="1100" dirty="0"/>
                <a:t>0.8%</a:t>
              </a:r>
              <a:r>
                <a:rPr lang="ko-KR" altLang="en-US" sz="1100" dirty="0"/>
                <a:t>에 불과</a:t>
              </a:r>
              <a:br>
                <a:rPr lang="ko-KR" altLang="en-US" sz="1100" dirty="0"/>
              </a:br>
              <a:r>
                <a:rPr lang="en-US" altLang="ko-KR" sz="1100" dirty="0"/>
                <a:t>※</a:t>
              </a:r>
              <a:r>
                <a:rPr lang="ko-KR" altLang="en-US" sz="1100" dirty="0"/>
                <a:t>에너지 </a:t>
              </a:r>
              <a:r>
                <a:rPr lang="ko-KR" altLang="en-US" sz="1100" dirty="0" err="1"/>
                <a:t>자립율</a:t>
              </a:r>
              <a:r>
                <a:rPr lang="ko-KR" altLang="en-US" sz="1100" dirty="0"/>
                <a:t> </a:t>
              </a:r>
              <a:r>
                <a:rPr lang="en-US" altLang="ko-KR" sz="1100" dirty="0"/>
                <a:t>: </a:t>
              </a:r>
              <a:r>
                <a:rPr lang="ko-KR" altLang="en-US" sz="1100" dirty="0"/>
                <a:t>하수처리시설에서의 연간 전력사용량 대비 </a:t>
              </a:r>
              <a:r>
                <a:rPr lang="ko-KR" altLang="en-US" sz="1100" dirty="0" err="1"/>
                <a:t>신ㆍ재생에너지</a:t>
              </a:r>
              <a:r>
                <a:rPr lang="ko-KR" altLang="en-US" sz="1100" dirty="0"/>
                <a:t> 생산을 통한 전력발생량과 에너지 </a:t>
              </a:r>
              <a:r>
                <a:rPr lang="ko-KR" altLang="en-US" sz="1100" dirty="0" err="1"/>
                <a:t>절감량</a:t>
              </a:r>
              <a:r>
                <a:rPr lang="ko-KR" altLang="en-US" sz="1100" dirty="0"/>
                <a:t> 합계의 비율 </a:t>
              </a:r>
            </a:p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ko-KR" altLang="en-US" sz="1100" dirty="0"/>
                <a:t>그간 하수도 사업은 시설확충과 처리효율을 높이기 위한 신기술 도입에 집중하였으나 에너지 효율성에 대한 고려 </a:t>
              </a:r>
              <a:r>
                <a:rPr lang="ko-KR" altLang="en-US" sz="1100" dirty="0" smtClean="0"/>
                <a:t>미흡</a:t>
              </a:r>
              <a:endParaRPr lang="en-US" altLang="ko-KR" sz="1100" dirty="0" smtClean="0"/>
            </a:p>
            <a:p>
              <a:r>
                <a:rPr lang="ko-KR" altLang="en-US" sz="1100" dirty="0" smtClean="0"/>
                <a:t> </a:t>
              </a:r>
              <a:endParaRPr lang="ko-KR" altLang="en-US" sz="1100" dirty="0"/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3564523" y="2856706"/>
              <a:ext cx="2232249" cy="3308598"/>
            </a:xfrm>
            <a:prstGeom prst="rect">
              <a:avLst/>
            </a:prstGeom>
            <a:ln w="15875">
              <a:solidFill>
                <a:schemeClr val="accent6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v"/>
              </a:pPr>
              <a:endParaRPr lang="en-US" altLang="ko-KR" sz="1100" dirty="0"/>
            </a:p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ko-KR" altLang="en-US" sz="1100" dirty="0" smtClean="0"/>
                <a:t>하수처리시설은 </a:t>
              </a:r>
              <a:r>
                <a:rPr lang="ko-KR" altLang="en-US" sz="1100" dirty="0"/>
                <a:t>하수열</a:t>
              </a:r>
              <a:r>
                <a:rPr lang="en-US" altLang="ko-KR" sz="1100" dirty="0"/>
                <a:t>, </a:t>
              </a:r>
              <a:r>
                <a:rPr lang="ko-KR" altLang="en-US" sz="1100" dirty="0" err="1"/>
                <a:t>하수슬러지</a:t>
              </a:r>
              <a:r>
                <a:rPr lang="en-US" altLang="ko-KR" sz="1100" dirty="0"/>
                <a:t>, </a:t>
              </a:r>
              <a:r>
                <a:rPr lang="ko-KR" altLang="en-US" sz="1100" dirty="0"/>
                <a:t>시설공간 등 풍부한 에너지 잠재력을 보유</a:t>
              </a:r>
              <a:br>
                <a:rPr lang="ko-KR" altLang="en-US" sz="1100" dirty="0"/>
              </a:br>
              <a:r>
                <a:rPr lang="en-US" altLang="ko-KR" sz="1100" dirty="0"/>
                <a:t>- </a:t>
              </a:r>
              <a:r>
                <a:rPr lang="ko-KR" altLang="en-US" sz="1100" dirty="0"/>
                <a:t>하수처리과장</a:t>
              </a:r>
              <a:r>
                <a:rPr lang="en-US" altLang="ko-KR" sz="1100" dirty="0"/>
                <a:t>(</a:t>
              </a:r>
              <a:r>
                <a:rPr lang="ko-KR" altLang="en-US" sz="1100" dirty="0" err="1"/>
                <a:t>소화가스ㆍ소수력</a:t>
              </a:r>
              <a:r>
                <a:rPr lang="ko-KR" altLang="en-US" sz="1100" dirty="0"/>
                <a:t> </a:t>
              </a:r>
              <a:r>
                <a:rPr lang="ko-KR" altLang="en-US" sz="1100" dirty="0" err="1"/>
                <a:t>발전ㆍ</a:t>
              </a:r>
              <a:r>
                <a:rPr lang="ko-KR" altLang="en-US" sz="1100" dirty="0"/>
                <a:t> 하수열</a:t>
              </a:r>
              <a:r>
                <a:rPr lang="en-US" altLang="ko-KR" sz="1100" dirty="0"/>
                <a:t>) </a:t>
              </a:r>
              <a:r>
                <a:rPr lang="ko-KR" altLang="en-US" sz="1100" dirty="0"/>
                <a:t>및 입지특성</a:t>
              </a:r>
              <a:r>
                <a:rPr lang="en-US" altLang="ko-KR" sz="1100" dirty="0"/>
                <a:t>(</a:t>
              </a:r>
              <a:r>
                <a:rPr lang="ko-KR" altLang="en-US" sz="1100" dirty="0" err="1"/>
                <a:t>풍력ㆍ태양관</a:t>
              </a:r>
              <a:r>
                <a:rPr lang="ko-KR" altLang="en-US" sz="1100" dirty="0"/>
                <a:t> 발전</a:t>
              </a:r>
              <a:r>
                <a:rPr lang="en-US" altLang="ko-KR" sz="1100" dirty="0"/>
                <a:t>)</a:t>
              </a:r>
              <a:r>
                <a:rPr lang="ko-KR" altLang="en-US" sz="1100" dirty="0"/>
                <a:t>상 </a:t>
              </a:r>
              <a:r>
                <a:rPr lang="ko-KR" altLang="en-US" sz="1100" dirty="0" err="1"/>
                <a:t>신ㆍ재생에너지</a:t>
              </a:r>
              <a:r>
                <a:rPr lang="ko-KR" altLang="en-US" sz="1100" dirty="0"/>
                <a:t> 시스템 적용 용이</a:t>
              </a:r>
              <a:br>
                <a:rPr lang="ko-KR" altLang="en-US" sz="1100" dirty="0"/>
              </a:br>
              <a:r>
                <a:rPr lang="ko-KR" altLang="en-US" sz="1100" dirty="0" smtClean="0"/>
                <a:t>하수처리장 </a:t>
              </a:r>
              <a:r>
                <a:rPr lang="ko-KR" altLang="en-US" sz="1100" dirty="0" err="1"/>
                <a:t>신ㆍ증설</a:t>
              </a:r>
              <a:r>
                <a:rPr lang="en-US" altLang="ko-KR" sz="1100" dirty="0"/>
                <a:t>, </a:t>
              </a:r>
              <a:r>
                <a:rPr lang="ko-KR" altLang="en-US" sz="1100" dirty="0" err="1"/>
                <a:t>하수관거</a:t>
              </a:r>
              <a:r>
                <a:rPr lang="ko-KR" altLang="en-US" sz="1100" dirty="0"/>
                <a:t> 정비</a:t>
              </a:r>
              <a:r>
                <a:rPr lang="en-US" altLang="ko-KR" sz="1100" dirty="0"/>
                <a:t>, </a:t>
              </a:r>
              <a:r>
                <a:rPr lang="ko-KR" altLang="en-US" sz="1100" dirty="0" err="1"/>
                <a:t>방류수</a:t>
              </a:r>
              <a:r>
                <a:rPr lang="ko-KR" altLang="en-US" sz="1100" dirty="0"/>
                <a:t> 기준 강화 등으로 </a:t>
              </a:r>
              <a:r>
                <a:rPr lang="ko-KR" altLang="en-US" sz="1100" dirty="0" err="1"/>
                <a:t>하수슬러지</a:t>
              </a:r>
              <a:r>
                <a:rPr lang="ko-KR" altLang="en-US" sz="1100" dirty="0"/>
                <a:t> 발생량 지속 증가 예상→</a:t>
              </a:r>
              <a:r>
                <a:rPr lang="ko-KR" altLang="en-US" sz="1100" dirty="0" err="1"/>
                <a:t>소화조</a:t>
              </a:r>
              <a:r>
                <a:rPr lang="ko-KR" altLang="en-US" sz="1100" dirty="0"/>
                <a:t> 효율개선</a:t>
              </a:r>
              <a:r>
                <a:rPr lang="en-US" altLang="ko-KR" sz="1100" dirty="0"/>
                <a:t>, </a:t>
              </a:r>
              <a:r>
                <a:rPr lang="ko-KR" altLang="en-US" sz="1100" dirty="0"/>
                <a:t>감량화 기술 적용을 통한 발생원 감량 확대 필요 </a:t>
              </a:r>
            </a:p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ko-KR" altLang="en-US" sz="1100" dirty="0"/>
                <a:t>하수처리시설의 기능 확대 요구에 따른 </a:t>
              </a:r>
              <a:r>
                <a:rPr lang="ko-KR" altLang="en-US" sz="1100" dirty="0" err="1"/>
                <a:t>저탄소ㆍ녹생성장</a:t>
              </a:r>
              <a:r>
                <a:rPr lang="ko-KR" altLang="en-US" sz="1100" dirty="0"/>
                <a:t> 및 기후변화에 대비한 에너지 자립화 및 온실가스 감축 필요 </a:t>
              </a:r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6156812" y="2901957"/>
              <a:ext cx="2159604" cy="3139321"/>
            </a:xfrm>
            <a:prstGeom prst="rect">
              <a:avLst/>
            </a:prstGeom>
            <a:ln w="15875">
              <a:solidFill>
                <a:srgbClr val="00B050"/>
              </a:solidFill>
            </a:ln>
          </p:spPr>
          <p:txBody>
            <a:bodyPr wrap="square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v"/>
              </a:pPr>
              <a:endParaRPr lang="en-US" altLang="ko-KR" sz="1100" dirty="0"/>
            </a:p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ko-KR" altLang="en-US" sz="1100" dirty="0" smtClean="0"/>
                <a:t>공공하수처리시설에 </a:t>
              </a:r>
              <a:r>
                <a:rPr lang="ko-KR" altLang="en-US" sz="1100" dirty="0"/>
                <a:t>대한 고효율 에너지 </a:t>
              </a:r>
              <a:r>
                <a:rPr lang="ko-KR" altLang="en-US" sz="1100" dirty="0" err="1"/>
                <a:t>기기ㆍ설비도입</a:t>
              </a:r>
              <a:r>
                <a:rPr lang="en-US" altLang="ko-KR" sz="1100" dirty="0"/>
                <a:t>, </a:t>
              </a:r>
              <a:r>
                <a:rPr lang="ko-KR" altLang="en-US" sz="1100" dirty="0" err="1"/>
                <a:t>신재생에너지</a:t>
              </a:r>
              <a:r>
                <a:rPr lang="ko-KR" altLang="en-US" sz="1100" dirty="0"/>
                <a:t> 시설 확대 등을 통해 녹색기술 도입 활성화 및 일자리 창출 도모 </a:t>
              </a:r>
            </a:p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ko-KR" altLang="en-US" sz="1100" dirty="0"/>
                <a:t>한국형 하수처리시설 에너지 자립화 프로젝트 수행을 통해 하수 분야 </a:t>
              </a:r>
              <a:r>
                <a:rPr lang="ko-KR" altLang="en-US" sz="1100" dirty="0" err="1"/>
                <a:t>물산업</a:t>
              </a:r>
              <a:r>
                <a:rPr lang="ko-KR" altLang="en-US" sz="1100" dirty="0"/>
                <a:t> 경쟁력 제고 </a:t>
              </a:r>
              <a:endParaRPr lang="en-US" altLang="ko-KR" sz="1100" dirty="0" smtClean="0"/>
            </a:p>
            <a:p>
              <a:endParaRPr lang="en-US" altLang="ko-KR" sz="1100" dirty="0"/>
            </a:p>
            <a:p>
              <a:endParaRPr lang="en-US" altLang="ko-KR" sz="1100" dirty="0" smtClean="0"/>
            </a:p>
            <a:p>
              <a:endParaRPr lang="en-US" altLang="ko-KR" sz="1100" b="1" dirty="0"/>
            </a:p>
            <a:p>
              <a:endParaRPr lang="en-US" altLang="ko-KR" sz="1100" b="1" dirty="0" smtClean="0"/>
            </a:p>
            <a:p>
              <a:endParaRPr lang="en-US" altLang="ko-KR" sz="1100" b="1" dirty="0"/>
            </a:p>
            <a:p>
              <a:endParaRPr lang="en-US" altLang="ko-KR" sz="1100" b="1" dirty="0" smtClean="0"/>
            </a:p>
            <a:p>
              <a:endParaRPr lang="en-US" altLang="ko-KR" sz="1100" b="1" dirty="0" smtClean="0"/>
            </a:p>
            <a:p>
              <a:endParaRPr lang="ko-KR" altLang="en-US" sz="11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10857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 fontAlgn="base">
              <a:lnSpc>
                <a:spcPct val="150000"/>
              </a:lnSpc>
            </a:pPr>
            <a:endParaRPr lang="en-US" altLang="ko-KR" sz="1400" b="1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유사경쟁기술 분석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672408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err="1" smtClean="0">
                <a:solidFill>
                  <a:srgbClr val="333333"/>
                </a:solidFill>
              </a:rPr>
              <a:t>하수슬러지</a:t>
            </a:r>
            <a:r>
              <a:rPr lang="ko-KR" altLang="en-US" sz="1600" b="1" dirty="0" smtClean="0">
                <a:solidFill>
                  <a:srgbClr val="333333"/>
                </a:solidFill>
              </a:rPr>
              <a:t> 고형연료화 사업추진배경</a:t>
            </a:r>
            <a:endParaRPr lang="en-US" altLang="ko-KR" sz="1600" b="1" dirty="0" smtClean="0">
              <a:solidFill>
                <a:srgbClr val="333333"/>
              </a:solidFill>
            </a:endParaRPr>
          </a:p>
        </p:txBody>
      </p:sp>
      <p:grpSp>
        <p:nvGrpSpPr>
          <p:cNvPr id="2" name="그룹 11"/>
          <p:cNvGrpSpPr/>
          <p:nvPr/>
        </p:nvGrpSpPr>
        <p:grpSpPr>
          <a:xfrm>
            <a:off x="755576" y="1484784"/>
            <a:ext cx="7920880" cy="4176464"/>
            <a:chOff x="755576" y="2270540"/>
            <a:chExt cx="7632848" cy="3916256"/>
          </a:xfrm>
        </p:grpSpPr>
        <p:sp>
          <p:nvSpPr>
            <p:cNvPr id="13" name="직사각형 12"/>
            <p:cNvSpPr/>
            <p:nvPr/>
          </p:nvSpPr>
          <p:spPr>
            <a:xfrm>
              <a:off x="755576" y="2276903"/>
              <a:ext cx="2448271" cy="288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latin typeface="+mj-lt"/>
                </a:rPr>
                <a:t>에너지 절감 대책 마련</a:t>
              </a: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3491881" y="2270540"/>
              <a:ext cx="2376263" cy="2880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latin typeface="+mj-lt"/>
                </a:rPr>
                <a:t>에너지 </a:t>
              </a:r>
              <a:r>
                <a:rPr lang="ko-KR" altLang="en-US" sz="1100" b="1" dirty="0" err="1">
                  <a:latin typeface="+mj-lt"/>
                </a:rPr>
                <a:t>이용ㆍ생산</a:t>
              </a:r>
              <a:r>
                <a:rPr lang="ko-KR" altLang="en-US" sz="1100" b="1" dirty="0">
                  <a:latin typeface="+mj-lt"/>
                </a:rPr>
                <a:t> 계획 마련</a:t>
              </a: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6084168" y="2276904"/>
              <a:ext cx="2304256" cy="288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latin typeface="+mj-lt"/>
                </a:rPr>
                <a:t>에너지 자립화 기반마련</a:t>
              </a: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755576" y="2708921"/>
              <a:ext cx="2448271" cy="3477875"/>
            </a:xfrm>
            <a:prstGeom prst="rect">
              <a:avLst/>
            </a:prstGeom>
            <a:ln w="15875">
              <a:solidFill>
                <a:schemeClr val="accent6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endParaRPr lang="en-US" altLang="ko-KR" sz="1100" dirty="0" smtClean="0"/>
            </a:p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ko-KR" altLang="en-US" sz="1100" dirty="0" smtClean="0"/>
                <a:t>운영효율 </a:t>
              </a:r>
              <a:r>
                <a:rPr lang="ko-KR" altLang="en-US" sz="1100" dirty="0"/>
                <a:t>개선을 통한 에너지 절감 대책 </a:t>
              </a:r>
              <a:r>
                <a:rPr lang="ko-KR" altLang="en-US" sz="1100" dirty="0" smtClean="0"/>
                <a:t>추진</a:t>
              </a:r>
              <a:endParaRPr lang="en-US" altLang="ko-KR" sz="1100" dirty="0" smtClean="0"/>
            </a:p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ko-KR" altLang="en-US" sz="1100" dirty="0"/>
                <a:t>에너지 절감 기술 및 정보를 체계적으로 정리한 ‘하수처리시설 에너지절감 가이드북 </a:t>
              </a:r>
              <a:r>
                <a:rPr lang="ko-KR" altLang="en-US" sz="1100" dirty="0" err="1"/>
                <a:t>개발ㆍ보급</a:t>
              </a:r>
              <a:r>
                <a:rPr lang="en-US" altLang="ko-KR" sz="1100" dirty="0"/>
                <a:t>(‘10)</a:t>
              </a:r>
              <a:endParaRPr lang="ko-KR" altLang="en-US" sz="1100" dirty="0"/>
            </a:p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ko-KR" altLang="en-US" sz="1100" dirty="0" smtClean="0"/>
                <a:t>에너지 </a:t>
              </a:r>
              <a:r>
                <a:rPr lang="ko-KR" altLang="en-US" sz="1100" dirty="0"/>
                <a:t>절감 시스템 구축 시범사업 </a:t>
              </a:r>
              <a:r>
                <a:rPr lang="ko-KR" altLang="en-US" sz="1100" dirty="0" smtClean="0"/>
                <a:t>추진</a:t>
              </a:r>
              <a:endParaRPr lang="en-US" altLang="ko-KR" sz="1100" dirty="0" smtClean="0"/>
            </a:p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ko-KR" altLang="en-US" sz="1100" dirty="0"/>
                <a:t>적용 가능 에너지 고효율 </a:t>
              </a:r>
              <a:r>
                <a:rPr lang="ko-KR" altLang="en-US" sz="1100" dirty="0" err="1"/>
                <a:t>기기ㆍ설비</a:t>
              </a:r>
              <a:r>
                <a:rPr lang="ko-KR" altLang="en-US" sz="1100" dirty="0"/>
                <a:t> 진단 및 적용 모델 개발</a:t>
              </a:r>
              <a:r>
                <a:rPr lang="en-US" altLang="ko-KR" sz="1100" dirty="0"/>
                <a:t>, </a:t>
              </a:r>
              <a:r>
                <a:rPr lang="ko-KR" altLang="en-US" sz="1100" dirty="0"/>
                <a:t>에너지 고효율 </a:t>
              </a:r>
              <a:r>
                <a:rPr lang="ko-KR" altLang="en-US" sz="1100" dirty="0" err="1"/>
                <a:t>기기ㆍ설비의</a:t>
              </a:r>
              <a:r>
                <a:rPr lang="ko-KR" altLang="en-US" sz="1100" dirty="0"/>
                <a:t> 교체 및 도입 시범사업 추진</a:t>
              </a:r>
              <a:r>
                <a:rPr lang="en-US" altLang="ko-KR" sz="1100" dirty="0"/>
                <a:t>(‘10~‘12)</a:t>
              </a:r>
              <a:br>
                <a:rPr lang="en-US" altLang="ko-KR" sz="1100" dirty="0"/>
              </a:br>
              <a:r>
                <a:rPr lang="en-US" altLang="ko-KR" sz="1100" dirty="0"/>
                <a:t>※</a:t>
              </a:r>
              <a:r>
                <a:rPr lang="ko-KR" altLang="en-US" sz="1100" dirty="0" err="1"/>
                <a:t>초미세기포</a:t>
              </a:r>
              <a:r>
                <a:rPr lang="ko-KR" altLang="en-US" sz="1100" dirty="0"/>
                <a:t> 산기장치</a:t>
              </a:r>
              <a:r>
                <a:rPr lang="en-US" altLang="ko-KR" sz="1100" dirty="0"/>
                <a:t>, </a:t>
              </a:r>
              <a:r>
                <a:rPr lang="ko-KR" altLang="en-US" sz="1100" dirty="0"/>
                <a:t>하수열원 히트펌프</a:t>
              </a:r>
              <a:r>
                <a:rPr lang="en-US" altLang="ko-KR" sz="1100" dirty="0"/>
                <a:t>, </a:t>
              </a:r>
              <a:r>
                <a:rPr lang="ko-KR" altLang="en-US" sz="1100" dirty="0" err="1"/>
                <a:t>저에너지ㆍ고효율</a:t>
              </a:r>
              <a:r>
                <a:rPr lang="ko-KR" altLang="en-US" sz="1100" dirty="0"/>
                <a:t> 탈수기</a:t>
              </a:r>
              <a:r>
                <a:rPr lang="en-US" altLang="ko-KR" sz="1100" dirty="0"/>
                <a:t>, </a:t>
              </a:r>
              <a:r>
                <a:rPr lang="ko-KR" altLang="en-US" sz="1100" dirty="0"/>
                <a:t>송풍기</a:t>
              </a:r>
              <a:r>
                <a:rPr lang="en-US" altLang="ko-KR" sz="1100" dirty="0"/>
                <a:t>, </a:t>
              </a:r>
              <a:r>
                <a:rPr lang="ko-KR" altLang="en-US" sz="1100" dirty="0" err="1"/>
                <a:t>교반기</a:t>
              </a:r>
              <a:r>
                <a:rPr lang="ko-KR" altLang="en-US" sz="1100" dirty="0"/>
                <a:t> 등 </a:t>
              </a:r>
            </a:p>
            <a:p>
              <a:pPr marL="171450" indent="-171450">
                <a:buFont typeface="Wingdings" panose="05000000000000000000" pitchFamily="2" charset="2"/>
                <a:buChar char="v"/>
              </a:pPr>
              <a:endParaRPr lang="ko-KR" altLang="en-US" sz="1100" dirty="0"/>
            </a:p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en-US" altLang="ko-KR" sz="1100" dirty="0"/>
                <a:t>- </a:t>
              </a:r>
              <a:r>
                <a:rPr lang="ko-KR" altLang="en-US" sz="1100" dirty="0" smtClean="0"/>
                <a:t>에너지 </a:t>
              </a:r>
              <a:r>
                <a:rPr lang="ko-KR" altLang="en-US" sz="1100" dirty="0"/>
                <a:t>고효율 </a:t>
              </a:r>
              <a:r>
                <a:rPr lang="ko-KR" altLang="en-US" sz="1100" dirty="0" err="1"/>
                <a:t>기기ㆍ설비</a:t>
              </a:r>
              <a:r>
                <a:rPr lang="ko-KR" altLang="en-US" sz="1100" dirty="0"/>
                <a:t> 도입 사업 </a:t>
              </a:r>
              <a:r>
                <a:rPr lang="ko-KR" altLang="en-US" sz="1100" dirty="0" smtClean="0"/>
                <a:t>추진</a:t>
              </a:r>
              <a:endParaRPr lang="en-US" altLang="ko-KR" sz="1100" dirty="0" smtClean="0"/>
            </a:p>
            <a:p>
              <a:pPr marL="171450" indent="-171450">
                <a:buFont typeface="Wingdings" panose="05000000000000000000" pitchFamily="2" charset="2"/>
                <a:buChar char="v"/>
              </a:pPr>
              <a:endParaRPr lang="ko-KR" altLang="en-US" sz="1100" dirty="0"/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3491880" y="2708921"/>
              <a:ext cx="2376264" cy="3477875"/>
            </a:xfrm>
            <a:prstGeom prst="rect">
              <a:avLst/>
            </a:prstGeom>
            <a:ln w="15875">
              <a:solidFill>
                <a:srgbClr val="00B050"/>
              </a:solidFill>
            </a:ln>
          </p:spPr>
          <p:txBody>
            <a:bodyPr wrap="square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ko-KR" altLang="en-US" sz="1100" dirty="0"/>
                <a:t>하수처리과정</a:t>
              </a:r>
              <a:r>
                <a:rPr lang="en-US" altLang="ko-KR" sz="1100" dirty="0"/>
                <a:t>(</a:t>
              </a:r>
              <a:r>
                <a:rPr lang="ko-KR" altLang="en-US" sz="1100" dirty="0" err="1"/>
                <a:t>소화가스ㆍ소수력</a:t>
              </a:r>
              <a:r>
                <a:rPr lang="ko-KR" altLang="en-US" sz="1100" dirty="0"/>
                <a:t> </a:t>
              </a:r>
              <a:r>
                <a:rPr lang="ko-KR" altLang="en-US" sz="1100" dirty="0" err="1"/>
                <a:t>발전ㆍ</a:t>
              </a:r>
              <a:r>
                <a:rPr lang="ko-KR" altLang="en-US" sz="1100" dirty="0"/>
                <a:t> 하수열</a:t>
              </a:r>
              <a:r>
                <a:rPr lang="en-US" altLang="ko-KR" sz="1100" dirty="0"/>
                <a:t>) </a:t>
              </a:r>
              <a:r>
                <a:rPr lang="ko-KR" altLang="en-US" sz="1100" dirty="0"/>
                <a:t>및 입지특성</a:t>
              </a:r>
              <a:r>
                <a:rPr lang="en-US" altLang="ko-KR" sz="1100" dirty="0"/>
                <a:t>(</a:t>
              </a:r>
              <a:r>
                <a:rPr lang="ko-KR" altLang="en-US" sz="1100" dirty="0" err="1"/>
                <a:t>풍력ㆍ태양관</a:t>
              </a:r>
              <a:r>
                <a:rPr lang="ko-KR" altLang="en-US" sz="1100" dirty="0"/>
                <a:t> 발전</a:t>
              </a:r>
              <a:r>
                <a:rPr lang="en-US" altLang="ko-KR" sz="1100" dirty="0"/>
                <a:t>)</a:t>
              </a:r>
              <a:r>
                <a:rPr lang="ko-KR" altLang="en-US" sz="1100" dirty="0"/>
                <a:t>상 </a:t>
              </a:r>
              <a:r>
                <a:rPr lang="ko-KR" altLang="en-US" sz="1100" dirty="0" err="1"/>
                <a:t>신ㆍ재생에너지</a:t>
              </a:r>
              <a:r>
                <a:rPr lang="ko-KR" altLang="en-US" sz="1100" dirty="0"/>
                <a:t> 시스템 </a:t>
              </a:r>
              <a:r>
                <a:rPr lang="ko-KR" altLang="en-US" sz="1100" dirty="0" smtClean="0"/>
                <a:t>적용</a:t>
              </a:r>
              <a:r>
                <a:rPr lang="en-US" altLang="ko-KR" sz="1100" dirty="0" smtClean="0"/>
                <a:t>.</a:t>
              </a:r>
              <a:endParaRPr lang="en-US" altLang="ko-KR" sz="1100" dirty="0"/>
            </a:p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en-US" altLang="ko-KR" sz="1100" dirty="0" smtClean="0"/>
                <a:t> </a:t>
              </a:r>
              <a:r>
                <a:rPr lang="ko-KR" altLang="en-US" sz="1100" dirty="0"/>
                <a:t>소화가스 이용</a:t>
              </a:r>
            </a:p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ko-KR" altLang="en-US" sz="1100" dirty="0"/>
                <a:t>소화가스 이용 에너지 회수 </a:t>
              </a:r>
              <a:r>
                <a:rPr lang="ko-KR" altLang="en-US" sz="1100" dirty="0" smtClean="0"/>
                <a:t>확대</a:t>
              </a:r>
              <a:endParaRPr lang="en-US" altLang="ko-KR" sz="1100" dirty="0" smtClean="0"/>
            </a:p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ko-KR" altLang="en-US" sz="1100" dirty="0"/>
                <a:t>소화가스 발생량 증가 대책 추진</a:t>
              </a:r>
              <a:br>
                <a:rPr lang="ko-KR" altLang="en-US" sz="1100" dirty="0"/>
              </a:br>
              <a:r>
                <a:rPr lang="ko-KR" altLang="en-US" sz="1100" dirty="0" smtClean="0"/>
                <a:t> </a:t>
              </a:r>
              <a:r>
                <a:rPr lang="ko-KR" altLang="en-US" sz="1100" dirty="0" err="1" smtClean="0"/>
                <a:t>소수력</a:t>
              </a:r>
              <a:r>
                <a:rPr lang="ko-KR" altLang="en-US" sz="1100" dirty="0" smtClean="0"/>
                <a:t> </a:t>
              </a:r>
              <a:r>
                <a:rPr lang="ko-KR" altLang="en-US" sz="1100" dirty="0"/>
                <a:t>발전시설</a:t>
              </a:r>
            </a:p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ko-KR" altLang="en-US" sz="1100" dirty="0" err="1" smtClean="0"/>
                <a:t>저낙차</a:t>
              </a:r>
              <a:r>
                <a:rPr lang="ko-KR" altLang="en-US" sz="1100" dirty="0" smtClean="0"/>
                <a:t> </a:t>
              </a:r>
              <a:r>
                <a:rPr lang="ko-KR" altLang="en-US" sz="1100" dirty="0"/>
                <a:t>및 </a:t>
              </a:r>
              <a:r>
                <a:rPr lang="ko-KR" altLang="en-US" sz="1100" dirty="0" err="1"/>
                <a:t>관거</a:t>
              </a:r>
              <a:r>
                <a:rPr lang="ko-KR" altLang="en-US" sz="1100" dirty="0"/>
                <a:t> 유속을 이용하는 마이크로 </a:t>
              </a:r>
              <a:r>
                <a:rPr lang="ko-KR" altLang="en-US" sz="1100" dirty="0" err="1"/>
                <a:t>소수력</a:t>
              </a:r>
              <a:r>
                <a:rPr lang="ko-KR" altLang="en-US" sz="1100" dirty="0"/>
                <a:t> 발전 도입</a:t>
              </a:r>
              <a:r>
                <a:rPr lang="en-US" altLang="ko-KR" sz="1100" dirty="0"/>
                <a:t>(‘11~) </a:t>
              </a:r>
            </a:p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en-US" altLang="ko-KR" sz="1100" dirty="0" smtClean="0"/>
                <a:t>- </a:t>
              </a:r>
              <a:r>
                <a:rPr lang="ko-KR" altLang="en-US" sz="1100" dirty="0"/>
                <a:t>하수처리장 </a:t>
              </a:r>
              <a:r>
                <a:rPr lang="ko-KR" altLang="en-US" sz="1100" dirty="0" err="1"/>
                <a:t>신ㆍ증설</a:t>
              </a:r>
              <a:r>
                <a:rPr lang="en-US" altLang="ko-KR" sz="1100" dirty="0"/>
                <a:t>, </a:t>
              </a:r>
              <a:r>
                <a:rPr lang="ko-KR" altLang="en-US" sz="1100" dirty="0" err="1"/>
                <a:t>하수관거</a:t>
              </a:r>
              <a:r>
                <a:rPr lang="ko-KR" altLang="en-US" sz="1100" dirty="0"/>
                <a:t> 정비</a:t>
              </a:r>
              <a:r>
                <a:rPr lang="en-US" altLang="ko-KR" sz="1100" dirty="0"/>
                <a:t>, </a:t>
              </a:r>
              <a:r>
                <a:rPr lang="ko-KR" altLang="en-US" sz="1100" dirty="0" err="1"/>
                <a:t>방류수</a:t>
              </a:r>
              <a:r>
                <a:rPr lang="ko-KR" altLang="en-US" sz="1100" dirty="0"/>
                <a:t> 기준 강화 등으로 </a:t>
              </a:r>
              <a:r>
                <a:rPr lang="ko-KR" altLang="en-US" sz="1100" dirty="0" err="1"/>
                <a:t>하수슬러지</a:t>
              </a:r>
              <a:r>
                <a:rPr lang="ko-KR" altLang="en-US" sz="1100" dirty="0"/>
                <a:t> 발생량 지속 증가 예상→</a:t>
              </a:r>
              <a:r>
                <a:rPr lang="ko-KR" altLang="en-US" sz="1100" dirty="0" err="1"/>
                <a:t>소화조</a:t>
              </a:r>
              <a:r>
                <a:rPr lang="ko-KR" altLang="en-US" sz="1100" dirty="0"/>
                <a:t> 효율개선</a:t>
              </a:r>
              <a:r>
                <a:rPr lang="en-US" altLang="ko-KR" sz="1100" dirty="0"/>
                <a:t>, </a:t>
              </a:r>
              <a:r>
                <a:rPr lang="ko-KR" altLang="en-US" sz="1100" dirty="0"/>
                <a:t>감량화 기술 적용을 통한 발생원 감량 확대 필요 </a:t>
              </a:r>
            </a:p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ko-KR" altLang="en-US" sz="1100" dirty="0"/>
                <a:t>하수처리시설의 기능 확대 요구에 따른 </a:t>
              </a:r>
              <a:r>
                <a:rPr lang="ko-KR" altLang="en-US" sz="1100" dirty="0" err="1"/>
                <a:t>저탄소ㆍ녹생성장</a:t>
              </a:r>
              <a:r>
                <a:rPr lang="ko-KR" altLang="en-US" sz="1100" dirty="0"/>
                <a:t> 및 기후변화에 대비한 에너지 자립화 및 온실가스 감축 필요 </a:t>
              </a:r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6084168" y="2708920"/>
              <a:ext cx="2304256" cy="3477875"/>
            </a:xfrm>
            <a:prstGeom prst="rect">
              <a:avLst/>
            </a:prstGeom>
            <a:ln w="15875">
              <a:solidFill>
                <a:schemeClr val="accent6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ko-KR" altLang="en-US" sz="1100" dirty="0" smtClean="0"/>
                <a:t>하수처리시설 </a:t>
              </a:r>
              <a:r>
                <a:rPr lang="ko-KR" altLang="en-US" sz="1100" dirty="0"/>
                <a:t>에너지 자립화 계획 수립</a:t>
              </a:r>
            </a:p>
            <a:p>
              <a:pPr marL="171450" indent="-171450">
                <a:buFont typeface="Wingdings" panose="05000000000000000000" pitchFamily="2" charset="2"/>
                <a:buChar char="v"/>
              </a:pPr>
              <a:endParaRPr lang="en-US" altLang="ko-KR" sz="1100" dirty="0" smtClean="0"/>
            </a:p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ko-KR" altLang="en-US" sz="1100" dirty="0"/>
                <a:t>에너지 자립화 확대를 위한 관련제도 개선</a:t>
              </a:r>
            </a:p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en-US" altLang="ko-KR" sz="1100" dirty="0"/>
                <a:t>- </a:t>
              </a:r>
              <a:r>
                <a:rPr lang="ko-KR" altLang="en-US" sz="1100" dirty="0" smtClean="0"/>
                <a:t>하수처리시설 </a:t>
              </a:r>
              <a:r>
                <a:rPr lang="ko-KR" altLang="en-US" sz="1100" dirty="0" err="1"/>
                <a:t>신ㆍ증설시</a:t>
              </a:r>
              <a:r>
                <a:rPr lang="ko-KR" altLang="en-US" sz="1100" dirty="0"/>
                <a:t> 에너지 자립화 관련 사업에 대해 국고 우선 지원추진</a:t>
              </a:r>
              <a:r>
                <a:rPr lang="en-US" altLang="ko-KR" sz="1100" dirty="0"/>
                <a:t>(‘10) </a:t>
              </a:r>
              <a:r>
                <a:rPr lang="ko-KR" altLang="en-US" sz="1100" dirty="0"/>
                <a:t>및 국고지원 대상 조정</a:t>
              </a:r>
              <a:r>
                <a:rPr lang="en-US" altLang="ko-KR" sz="1100" dirty="0"/>
                <a:t>(‘11) </a:t>
              </a:r>
            </a:p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ko-KR" altLang="en-US" sz="1100" dirty="0"/>
                <a:t>에너지 자립화 촉진을 위한 관계법령 정비 추진</a:t>
              </a:r>
              <a:r>
                <a:rPr lang="en-US" altLang="ko-KR" sz="1100" dirty="0"/>
                <a:t>(‘10)</a:t>
              </a:r>
              <a:br>
                <a:rPr lang="en-US" altLang="ko-KR" sz="1100" dirty="0"/>
              </a:br>
              <a:endParaRPr lang="en-US" altLang="ko-KR" sz="1100" dirty="0" smtClean="0"/>
            </a:p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ko-KR" altLang="en-US" sz="1100" dirty="0"/>
                <a:t>에너지 자립화 관련 </a:t>
              </a:r>
              <a:r>
                <a:rPr lang="en-US" altLang="ko-KR" sz="1100" dirty="0"/>
                <a:t>R&amp;D </a:t>
              </a:r>
              <a:r>
                <a:rPr lang="ko-KR" altLang="en-US" sz="1100" dirty="0" smtClean="0"/>
                <a:t>활성화</a:t>
              </a:r>
              <a:endParaRPr lang="en-US" altLang="ko-KR" sz="1100" dirty="0" smtClean="0"/>
            </a:p>
            <a:p>
              <a:pPr marL="171450" indent="-171450">
                <a:buFont typeface="Wingdings" panose="05000000000000000000" pitchFamily="2" charset="2"/>
                <a:buChar char="v"/>
              </a:pPr>
              <a:endParaRPr lang="en-US" altLang="ko-KR" sz="1100" dirty="0" smtClean="0"/>
            </a:p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ko-KR" altLang="en-US" sz="1100" dirty="0" smtClean="0"/>
                <a:t>에너지 </a:t>
              </a:r>
              <a:r>
                <a:rPr lang="ko-KR" altLang="en-US" sz="1100" dirty="0"/>
                <a:t>자립화 전문가 포럼 운영</a:t>
              </a:r>
              <a:r>
                <a:rPr lang="en-US" altLang="ko-KR" sz="1100" dirty="0"/>
                <a:t>(‘10~)</a:t>
              </a:r>
            </a:p>
            <a:p>
              <a:pPr marL="171450" indent="-171450">
                <a:buFont typeface="Wingdings" panose="05000000000000000000" pitchFamily="2" charset="2"/>
                <a:buChar char="v"/>
              </a:pPr>
              <a:endParaRPr lang="en-US" altLang="ko-KR" sz="1100" dirty="0" smtClean="0"/>
            </a:p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ko-KR" altLang="en-US" sz="1100" dirty="0" err="1"/>
                <a:t>저탄소ㆍ녹색성장</a:t>
              </a:r>
              <a:r>
                <a:rPr lang="ko-KR" altLang="en-US" sz="1100" dirty="0"/>
                <a:t> 홍보 및 교육 기반 확대</a:t>
              </a:r>
              <a:r>
                <a:rPr lang="en-US" altLang="ko-KR" sz="1100" dirty="0"/>
                <a:t>(‘10</a:t>
              </a:r>
              <a:r>
                <a:rPr lang="en-US" altLang="ko-KR" sz="1100" dirty="0" smtClean="0"/>
                <a:t>~)</a:t>
              </a:r>
              <a:endParaRPr lang="en-US" altLang="ko-KR" sz="11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10857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 fontAlgn="base">
              <a:lnSpc>
                <a:spcPct val="150000"/>
              </a:lnSpc>
            </a:pPr>
            <a:endParaRPr lang="en-US" altLang="ko-KR" sz="1400" b="1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유사경쟁기술 분석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672408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err="1" smtClean="0">
                <a:solidFill>
                  <a:srgbClr val="333333"/>
                </a:solidFill>
              </a:rPr>
              <a:t>하수슬러지</a:t>
            </a:r>
            <a:r>
              <a:rPr lang="ko-KR" altLang="en-US" sz="1600" b="1" dirty="0" smtClean="0">
                <a:solidFill>
                  <a:srgbClr val="333333"/>
                </a:solidFill>
              </a:rPr>
              <a:t> 고형연료화 사업추진배경</a:t>
            </a:r>
            <a:endParaRPr lang="en-US" altLang="ko-KR" sz="1600" b="1" dirty="0" smtClean="0">
              <a:solidFill>
                <a:srgbClr val="333333"/>
              </a:solidFill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827584" y="1340768"/>
            <a:ext cx="3984007" cy="432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100" b="1" dirty="0">
                <a:latin typeface="+mj-lt"/>
              </a:rPr>
              <a:t>환경부 </a:t>
            </a:r>
            <a:r>
              <a:rPr lang="en-US" altLang="ko-KR" sz="1100" b="1" dirty="0">
                <a:latin typeface="+mj-lt"/>
              </a:rPr>
              <a:t>“</a:t>
            </a:r>
            <a:r>
              <a:rPr lang="ko-KR" altLang="en-US" sz="1100" b="1" dirty="0">
                <a:latin typeface="+mj-lt"/>
              </a:rPr>
              <a:t>에너지 자립화 기반마련 시범사업</a:t>
            </a:r>
            <a:r>
              <a:rPr lang="en-US" altLang="ko-KR" sz="1100" b="1" dirty="0">
                <a:latin typeface="+mj-lt"/>
              </a:rPr>
              <a:t>”</a:t>
            </a:r>
            <a:r>
              <a:rPr lang="ko-KR" altLang="en-US" sz="1100" b="1" dirty="0">
                <a:latin typeface="+mj-lt"/>
              </a:rPr>
              <a:t> 현황</a:t>
            </a:r>
          </a:p>
          <a:p>
            <a:r>
              <a:rPr lang="ko-KR" altLang="ko-KR" sz="1100" b="1" dirty="0">
                <a:latin typeface="+mj-lt"/>
              </a:rPr>
              <a:t>1단계 - 수원시, 춘천시, 마산시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793208" y="4581176"/>
            <a:ext cx="3922808" cy="432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100" b="1" dirty="0">
                <a:latin typeface="+mj-lt"/>
              </a:rPr>
              <a:t>환경부 </a:t>
            </a:r>
            <a:r>
              <a:rPr lang="en-US" altLang="ko-KR" sz="1100" b="1" dirty="0">
                <a:latin typeface="+mj-lt"/>
              </a:rPr>
              <a:t>“ </a:t>
            </a:r>
            <a:r>
              <a:rPr lang="ko-KR" altLang="en-US" sz="1100" b="1" dirty="0">
                <a:latin typeface="+mj-lt"/>
              </a:rPr>
              <a:t>에너지 자립화 기반마련 시범사업</a:t>
            </a:r>
            <a:r>
              <a:rPr lang="en-US" altLang="ko-KR" sz="1100" b="1" dirty="0">
                <a:latin typeface="+mj-lt"/>
              </a:rPr>
              <a:t>”</a:t>
            </a:r>
            <a:endParaRPr lang="ko-KR" altLang="en-US" sz="1100" b="1" dirty="0">
              <a:latin typeface="+mj-lt"/>
            </a:endParaRPr>
          </a:p>
          <a:p>
            <a:r>
              <a:rPr lang="en-US" altLang="ko-KR" sz="1100" b="1" dirty="0">
                <a:latin typeface="+mj-lt"/>
              </a:rPr>
              <a:t>2</a:t>
            </a:r>
            <a:r>
              <a:rPr lang="ko-KR" altLang="en-US" sz="1100" b="1" dirty="0">
                <a:latin typeface="+mj-lt"/>
              </a:rPr>
              <a:t>단계 </a:t>
            </a:r>
            <a:r>
              <a:rPr lang="en-US" altLang="ko-KR" sz="1100" b="1" dirty="0">
                <a:latin typeface="+mj-lt"/>
              </a:rPr>
              <a:t>- </a:t>
            </a:r>
            <a:r>
              <a:rPr lang="ko-KR" altLang="en-US" sz="1100" b="1" dirty="0">
                <a:latin typeface="+mj-lt"/>
              </a:rPr>
              <a:t>부천시</a:t>
            </a:r>
            <a:r>
              <a:rPr lang="en-US" altLang="ko-KR" sz="1100" b="1" dirty="0">
                <a:latin typeface="+mj-lt"/>
              </a:rPr>
              <a:t>, </a:t>
            </a:r>
            <a:r>
              <a:rPr lang="ko-KR" altLang="en-US" sz="1100" b="1" dirty="0">
                <a:latin typeface="+mj-lt"/>
              </a:rPr>
              <a:t>안산시</a:t>
            </a:r>
            <a:r>
              <a:rPr lang="en-US" altLang="ko-KR" sz="1100" b="1" dirty="0">
                <a:latin typeface="+mj-lt"/>
              </a:rPr>
              <a:t>, </a:t>
            </a:r>
            <a:r>
              <a:rPr lang="ko-KR" altLang="en-US" sz="1100" b="1" dirty="0">
                <a:latin typeface="+mj-lt"/>
              </a:rPr>
              <a:t>아산시</a:t>
            </a:r>
            <a:r>
              <a:rPr lang="en-US" altLang="ko-KR" sz="1100" b="1" dirty="0">
                <a:latin typeface="+mj-lt"/>
              </a:rPr>
              <a:t>, </a:t>
            </a:r>
            <a:r>
              <a:rPr lang="ko-KR" altLang="en-US" sz="1100" b="1" dirty="0">
                <a:latin typeface="+mj-lt"/>
              </a:rPr>
              <a:t>군산시</a:t>
            </a:r>
            <a:r>
              <a:rPr lang="en-US" altLang="ko-KR" sz="1100" b="1" dirty="0">
                <a:latin typeface="+mj-lt"/>
              </a:rPr>
              <a:t>, </a:t>
            </a:r>
            <a:r>
              <a:rPr lang="ko-KR" altLang="en-US" sz="1100" b="1" dirty="0">
                <a:latin typeface="+mj-lt"/>
              </a:rPr>
              <a:t>문경시</a:t>
            </a:r>
          </a:p>
        </p:txBody>
      </p:sp>
      <p:graphicFrame>
        <p:nvGraphicFramePr>
          <p:cNvPr id="20" name="개체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325257203"/>
              </p:ext>
            </p:extLst>
          </p:nvPr>
        </p:nvGraphicFramePr>
        <p:xfrm>
          <a:off x="827088" y="2011288"/>
          <a:ext cx="7777360" cy="2209800"/>
        </p:xfrm>
        <a:graphic>
          <a:graphicData uri="http://schemas.openxmlformats.org/presentationml/2006/ole">
            <p:oleObj spid="_x0000_s1026" name="워크시트" r:id="rId3" imgW="6486598" imgH="2209833" progId="Excel.Sheet.12">
              <p:embed/>
            </p:oleObj>
          </a:graphicData>
        </a:graphic>
      </p:graphicFrame>
      <p:graphicFrame>
        <p:nvGraphicFramePr>
          <p:cNvPr id="21" name="개체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512623011"/>
              </p:ext>
            </p:extLst>
          </p:nvPr>
        </p:nvGraphicFramePr>
        <p:xfrm>
          <a:off x="812303" y="5187280"/>
          <a:ext cx="7792145" cy="762000"/>
        </p:xfrm>
        <a:graphic>
          <a:graphicData uri="http://schemas.openxmlformats.org/presentationml/2006/ole">
            <p:oleObj spid="_x0000_s1027" name="워크시트" r:id="rId4" imgW="5791362" imgH="761870" progId="Excel.Shee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10857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 fontAlgn="base">
              <a:lnSpc>
                <a:spcPct val="150000"/>
              </a:lnSpc>
            </a:pPr>
            <a:endParaRPr lang="en-US" altLang="ko-KR" sz="1400" b="1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유사경쟁기술 분석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672408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err="1" smtClean="0">
                <a:solidFill>
                  <a:srgbClr val="333333"/>
                </a:solidFill>
              </a:rPr>
              <a:t>하수슬러지</a:t>
            </a:r>
            <a:r>
              <a:rPr lang="ko-KR" altLang="en-US" sz="1600" b="1" dirty="0" smtClean="0">
                <a:solidFill>
                  <a:srgbClr val="333333"/>
                </a:solidFill>
              </a:rPr>
              <a:t> 고형연료 적용기술</a:t>
            </a:r>
            <a:endParaRPr lang="en-US" altLang="ko-KR" sz="1600" b="1" dirty="0" smtClean="0">
              <a:solidFill>
                <a:srgbClr val="333333"/>
              </a:solidFill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791984" y="2016616"/>
            <a:ext cx="3708000" cy="3708000"/>
          </a:xfrm>
          <a:prstGeom prst="rect">
            <a:avLst/>
          </a:prstGeom>
          <a:ln w="15875">
            <a:solidFill>
              <a:srgbClr val="00B050"/>
            </a:solidFill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ko-K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SRF</a:t>
            </a:r>
            <a:r>
              <a:rPr kumimoji="0" lang="ko-KR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화 기술은 함수율 </a:t>
            </a:r>
            <a:r>
              <a:rPr kumimoji="0" lang="en-US" altLang="ko-K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40%~80%</a:t>
            </a:r>
            <a:r>
              <a:rPr kumimoji="0" lang="ko-KR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대의 슬러지를 폐 합성수지와 혼합함으로써 발열량이 조절된 </a:t>
            </a:r>
            <a:r>
              <a:rPr kumimoji="0" lang="en-US" altLang="ko-K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RPF</a:t>
            </a:r>
            <a:r>
              <a:rPr kumimoji="0" lang="ko-KR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를 생산하는 기술이며</a:t>
            </a:r>
            <a:r>
              <a:rPr kumimoji="0" lang="en-US" altLang="ko-K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ko-KR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이 연료를 발전용 연료 등으로 직접 이용하는 방식의 기술이다</a:t>
            </a:r>
            <a:r>
              <a:rPr kumimoji="0" lang="en-US" altLang="ko-K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kumimoji="0" lang="ko-KR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성형기에서 합성수지를 용융시키는 방법으로 약 </a:t>
            </a:r>
            <a:r>
              <a:rPr kumimoji="0" lang="en-US" altLang="ko-K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160~200</a:t>
            </a:r>
            <a:r>
              <a:rPr kumimoji="0" lang="ko-KR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℃을 열을 이용하며</a:t>
            </a:r>
            <a:r>
              <a:rPr kumimoji="0" lang="en-US" altLang="ko-K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ko-KR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용융상태의 합성수지는 슬러지와의 혼합성이 우수해져 연료 제조가 수월하다</a:t>
            </a:r>
            <a:r>
              <a:rPr kumimoji="0" lang="en-US" altLang="ko-K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kumimoji="0" lang="ko-KR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합성수지와 슬러지가 혼합된 </a:t>
            </a:r>
            <a:r>
              <a:rPr kumimoji="0" lang="en-US" altLang="ko-K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Berqette</a:t>
            </a:r>
            <a:r>
              <a:rPr kumimoji="0" lang="ko-KR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를 성형하여 </a:t>
            </a:r>
            <a:r>
              <a:rPr kumimoji="0" lang="en-US" altLang="ko-K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50</a:t>
            </a:r>
            <a:r>
              <a:rPr kumimoji="0" lang="ko-KR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㎜ </a:t>
            </a:r>
            <a:r>
              <a:rPr kumimoji="0" lang="en-US" altLang="ko-K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*100</a:t>
            </a:r>
            <a:r>
              <a:rPr kumimoji="0" lang="ko-KR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㎜ 크기의 </a:t>
            </a:r>
            <a:r>
              <a:rPr kumimoji="0" lang="en-US" altLang="ko-K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SRF</a:t>
            </a:r>
            <a:r>
              <a:rPr kumimoji="0" lang="ko-KR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를 생산한다</a:t>
            </a:r>
            <a:r>
              <a:rPr kumimoji="0" lang="en-US" altLang="ko-K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ko-KR" altLang="en-US" sz="1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088168" y="1412777"/>
            <a:ext cx="2667336" cy="30480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latin typeface="+mj-lt"/>
              </a:rPr>
              <a:t>합성수지를 이용한 </a:t>
            </a:r>
            <a:r>
              <a:rPr lang="ko-KR" altLang="en-US" sz="1100" b="1" dirty="0" err="1">
                <a:latin typeface="+mj-lt"/>
              </a:rPr>
              <a:t>슬러지</a:t>
            </a:r>
            <a:r>
              <a:rPr lang="ko-KR" altLang="en-US" sz="1100" b="1" dirty="0">
                <a:latin typeface="+mj-lt"/>
              </a:rPr>
              <a:t> 연료화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5402497" y="1412776"/>
            <a:ext cx="2823966" cy="30480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smtClean="0">
                <a:latin typeface="+mj-lt"/>
              </a:rPr>
              <a:t>첨가물을 </a:t>
            </a:r>
            <a:r>
              <a:rPr lang="ko-KR" altLang="en-US" sz="1100" b="1" dirty="0">
                <a:latin typeface="+mj-lt"/>
              </a:rPr>
              <a:t>이용한 </a:t>
            </a:r>
            <a:r>
              <a:rPr lang="ko-KR" altLang="en-US" sz="1100" b="1" dirty="0" err="1">
                <a:latin typeface="+mj-lt"/>
              </a:rPr>
              <a:t>슬러지</a:t>
            </a:r>
            <a:r>
              <a:rPr lang="ko-KR" altLang="en-US" sz="1100" b="1" dirty="0">
                <a:latin typeface="+mj-lt"/>
              </a:rPr>
              <a:t> 연료화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4929254" y="2016616"/>
            <a:ext cx="3708000" cy="3708000"/>
          </a:xfrm>
          <a:prstGeom prst="rect">
            <a:avLst/>
          </a:prstGeom>
          <a:ln w="15875">
            <a:solidFill>
              <a:schemeClr val="accent6">
                <a:lumMod val="75000"/>
              </a:schemeClr>
            </a:solidFill>
          </a:ln>
        </p:spPr>
        <p:txBody>
          <a:bodyPr vert="horz" wrap="square" lIns="91440" tIns="45720" rIns="91440" bIns="45720" rtlCol="0">
            <a:noAutofit/>
          </a:bodyPr>
          <a:lstStyle/>
          <a:p>
            <a:pPr>
              <a:lnSpc>
                <a:spcPct val="2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ko-KR" altLang="en-US" sz="1100" dirty="0" smtClean="0"/>
              <a:t>첨가물을 </a:t>
            </a:r>
            <a:r>
              <a:rPr lang="ko-KR" altLang="en-US" sz="1100" dirty="0"/>
              <a:t>혼합한 </a:t>
            </a:r>
            <a:r>
              <a:rPr lang="ko-KR" altLang="en-US" sz="1100" dirty="0" err="1"/>
              <a:t>연료화기술은</a:t>
            </a:r>
            <a:r>
              <a:rPr lang="ko-KR" altLang="en-US" sz="1100" dirty="0"/>
              <a:t> </a:t>
            </a:r>
            <a:r>
              <a:rPr lang="ko-KR" altLang="en-US" sz="1100" dirty="0" err="1"/>
              <a:t>슬러지</a:t>
            </a:r>
            <a:r>
              <a:rPr lang="ko-KR" altLang="en-US" sz="1100" dirty="0"/>
              <a:t> </a:t>
            </a:r>
            <a:r>
              <a:rPr lang="ko-KR" altLang="en-US" sz="1100" dirty="0" err="1" smtClean="0"/>
              <a:t>건조시</a:t>
            </a:r>
            <a:r>
              <a:rPr lang="ko-KR" altLang="en-US" sz="1100" dirty="0" smtClean="0"/>
              <a:t> 첨가물분말 </a:t>
            </a:r>
            <a:r>
              <a:rPr lang="ko-KR" altLang="en-US" sz="1100" dirty="0"/>
              <a:t>등의 첨가제를 혼합함으로써 </a:t>
            </a:r>
            <a:r>
              <a:rPr lang="ko-KR" altLang="en-US" sz="1100" dirty="0" err="1"/>
              <a:t>슬러지의</a:t>
            </a:r>
            <a:r>
              <a:rPr lang="ko-KR" altLang="en-US" sz="1100" dirty="0"/>
              <a:t> </a:t>
            </a:r>
            <a:r>
              <a:rPr lang="ko-KR" altLang="en-US" sz="1100" dirty="0" err="1"/>
              <a:t>점성도를</a:t>
            </a:r>
            <a:r>
              <a:rPr lang="ko-KR" altLang="en-US" sz="1100" dirty="0"/>
              <a:t> 낮춘 다음 건조기에서 건조한 다음 성형기를 거쳐 필요한 규격의 연료를 만드는 기술이며</a:t>
            </a:r>
            <a:r>
              <a:rPr lang="en-US" altLang="ko-KR" sz="1100" dirty="0"/>
              <a:t>, </a:t>
            </a:r>
            <a:r>
              <a:rPr lang="ko-KR" altLang="en-US" sz="1100" dirty="0"/>
              <a:t>이 기술의 특징은 </a:t>
            </a:r>
            <a:r>
              <a:rPr lang="ko-KR" altLang="en-US" sz="1100" dirty="0" smtClean="0"/>
              <a:t>첨가물 </a:t>
            </a:r>
            <a:r>
              <a:rPr lang="ko-KR" altLang="en-US" sz="1100" dirty="0"/>
              <a:t>분말의 첨가로 </a:t>
            </a:r>
            <a:r>
              <a:rPr lang="ko-KR" altLang="en-US" sz="1100" dirty="0" err="1"/>
              <a:t>슬러지의</a:t>
            </a:r>
            <a:r>
              <a:rPr lang="ko-KR" altLang="en-US" sz="1100" dirty="0"/>
              <a:t> 점성을 낮춤으로써 건조과정에서 문제가 되는 점성구간을 피한 것이며</a:t>
            </a:r>
            <a:r>
              <a:rPr lang="en-US" altLang="ko-KR" sz="1100" dirty="0"/>
              <a:t>, </a:t>
            </a:r>
            <a:r>
              <a:rPr lang="ko-KR" altLang="en-US" sz="1100" dirty="0"/>
              <a:t>이로 인해 기계적인 고장을 줄일 수 있을 뿐 아니라 시설비 및 운영경비를 절감하는 효과를 기대할 수 있다</a:t>
            </a:r>
            <a:r>
              <a:rPr lang="en-US" altLang="ko-KR" sz="1100" dirty="0"/>
              <a:t>. 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ko-KR" sz="11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10857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 fontAlgn="base">
              <a:lnSpc>
                <a:spcPct val="150000"/>
              </a:lnSpc>
            </a:pPr>
            <a:endParaRPr lang="en-US" altLang="ko-KR" sz="1400" b="1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유사경쟁기술 분석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672408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err="1" smtClean="0">
                <a:solidFill>
                  <a:srgbClr val="333333"/>
                </a:solidFill>
              </a:rPr>
              <a:t>하수슬러지</a:t>
            </a:r>
            <a:r>
              <a:rPr lang="ko-KR" altLang="en-US" sz="1600" b="1" dirty="0" smtClean="0">
                <a:solidFill>
                  <a:srgbClr val="333333"/>
                </a:solidFill>
              </a:rPr>
              <a:t> 고형연료 제조공정</a:t>
            </a:r>
            <a:endParaRPr lang="en-US" altLang="ko-KR" sz="1600" b="1" dirty="0" smtClean="0">
              <a:solidFill>
                <a:srgbClr val="333333"/>
              </a:solidFill>
            </a:endParaRPr>
          </a:p>
        </p:txBody>
      </p:sp>
      <p:grpSp>
        <p:nvGrpSpPr>
          <p:cNvPr id="2" name="그룹 11"/>
          <p:cNvGrpSpPr/>
          <p:nvPr/>
        </p:nvGrpSpPr>
        <p:grpSpPr>
          <a:xfrm>
            <a:off x="971600" y="1340768"/>
            <a:ext cx="7530223" cy="4809765"/>
            <a:chOff x="798513" y="1557908"/>
            <a:chExt cx="7530223" cy="4809765"/>
          </a:xfrm>
        </p:grpSpPr>
        <p:sp>
          <p:nvSpPr>
            <p:cNvPr id="14" name="직사각형 13"/>
            <p:cNvSpPr/>
            <p:nvPr/>
          </p:nvSpPr>
          <p:spPr>
            <a:xfrm>
              <a:off x="798513" y="1557908"/>
              <a:ext cx="2549525" cy="28733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100" b="1" dirty="0" err="1">
                  <a:latin typeface="+mj-lt"/>
                </a:rPr>
                <a:t>슬러지</a:t>
              </a:r>
              <a:r>
                <a:rPr kumimoji="0" lang="ko-KR" altLang="en-US" sz="1100" b="1" dirty="0">
                  <a:latin typeface="+mj-lt"/>
                </a:rPr>
                <a:t> 반입</a:t>
              </a:r>
              <a:r>
                <a:rPr kumimoji="0" lang="en-US" altLang="ko-KR" sz="1100" b="1" dirty="0">
                  <a:latin typeface="+mj-lt"/>
                </a:rPr>
                <a:t>/</a:t>
              </a:r>
              <a:r>
                <a:rPr kumimoji="0" lang="ko-KR" altLang="en-US" sz="1100" b="1" dirty="0">
                  <a:latin typeface="+mj-lt"/>
                </a:rPr>
                <a:t>이송 건조 설비</a:t>
              </a:r>
              <a:endParaRPr kumimoji="0" lang="en-US" altLang="ko-KR" sz="1100" b="1" dirty="0">
                <a:latin typeface="+mj-lt"/>
              </a:endParaRPr>
            </a:p>
          </p:txBody>
        </p:sp>
        <p:sp>
          <p:nvSpPr>
            <p:cNvPr id="15" name="AutoShape 32"/>
            <p:cNvSpPr>
              <a:spLocks noChangeArrowheads="1"/>
            </p:cNvSpPr>
            <p:nvPr/>
          </p:nvSpPr>
          <p:spPr bwMode="auto">
            <a:xfrm>
              <a:off x="810866" y="4260850"/>
              <a:ext cx="4320480" cy="2088232"/>
            </a:xfrm>
            <a:prstGeom prst="roundRect">
              <a:avLst>
                <a:gd name="adj" fmla="val 5299"/>
              </a:avLst>
            </a:prstGeom>
            <a:solidFill>
              <a:schemeClr val="bg1"/>
            </a:solidFill>
            <a:ln w="6350">
              <a:solidFill>
                <a:schemeClr val="accent3">
                  <a:lumMod val="50000"/>
                  <a:alpha val="33000"/>
                </a:schemeClr>
              </a:solidFill>
              <a:round/>
              <a:headEnd/>
              <a:tailEnd/>
            </a:ln>
            <a:effectLst>
              <a:outerShdw dist="50800" dir="2700000" algn="ctr" rotWithShape="0">
                <a:schemeClr val="bg1">
                  <a:lumMod val="75000"/>
                </a:scheme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114300"/>
              <a:extrusionClr>
                <a:schemeClr val="bg2">
                  <a:lumMod val="75000"/>
                </a:schemeClr>
              </a:extrusionClr>
            </a:sp3d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6" name="AutoShape 32"/>
            <p:cNvSpPr>
              <a:spLocks noChangeArrowheads="1"/>
            </p:cNvSpPr>
            <p:nvPr/>
          </p:nvSpPr>
          <p:spPr bwMode="auto">
            <a:xfrm>
              <a:off x="5436096" y="2060848"/>
              <a:ext cx="2868515" cy="1022813"/>
            </a:xfrm>
            <a:prstGeom prst="roundRect">
              <a:avLst>
                <a:gd name="adj" fmla="val 5299"/>
              </a:avLst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>
              <a:solidFill>
                <a:schemeClr val="bg1">
                  <a:lumMod val="85000"/>
                  <a:alpha val="90000"/>
                </a:schemeClr>
              </a:solidFill>
              <a:round/>
              <a:headEnd/>
              <a:tailEnd/>
            </a:ln>
            <a:effectLst>
              <a:outerShdw dist="63500" dir="2700000" algn="ctr" rotWithShape="0">
                <a:schemeClr val="bg1">
                  <a:lumMod val="75000"/>
                </a:scheme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114300"/>
              <a:extrusionClr>
                <a:schemeClr val="bg2">
                  <a:lumMod val="75000"/>
                </a:schemeClr>
              </a:extrusionClr>
            </a:sp3d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7" name="AutoShape 32"/>
            <p:cNvSpPr>
              <a:spLocks noChangeArrowheads="1"/>
            </p:cNvSpPr>
            <p:nvPr/>
          </p:nvSpPr>
          <p:spPr bwMode="auto">
            <a:xfrm>
              <a:off x="5460221" y="5250448"/>
              <a:ext cx="2868515" cy="1084312"/>
            </a:xfrm>
            <a:prstGeom prst="roundRect">
              <a:avLst>
                <a:gd name="adj" fmla="val 5299"/>
              </a:avLst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>
              <a:solidFill>
                <a:schemeClr val="bg1">
                  <a:lumMod val="85000"/>
                  <a:alpha val="90000"/>
                </a:schemeClr>
              </a:solidFill>
              <a:round/>
              <a:headEnd/>
              <a:tailEnd/>
            </a:ln>
            <a:effectLst>
              <a:outerShdw dist="63500" dir="2700000" algn="ctr" rotWithShape="0">
                <a:schemeClr val="bg1">
                  <a:lumMod val="75000"/>
                </a:scheme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114300"/>
              <a:extrusionClr>
                <a:schemeClr val="bg2">
                  <a:lumMod val="75000"/>
                </a:schemeClr>
              </a:extrusionClr>
            </a:sp3d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8" name="AutoShape 32"/>
            <p:cNvSpPr>
              <a:spLocks noChangeArrowheads="1"/>
            </p:cNvSpPr>
            <p:nvPr/>
          </p:nvSpPr>
          <p:spPr bwMode="auto">
            <a:xfrm>
              <a:off x="5436454" y="3212283"/>
              <a:ext cx="2868515" cy="914589"/>
            </a:xfrm>
            <a:prstGeom prst="roundRect">
              <a:avLst>
                <a:gd name="adj" fmla="val 5299"/>
              </a:avLst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>
              <a:solidFill>
                <a:schemeClr val="bg1">
                  <a:lumMod val="85000"/>
                  <a:alpha val="90000"/>
                </a:schemeClr>
              </a:solidFill>
              <a:round/>
              <a:headEnd/>
              <a:tailEnd/>
            </a:ln>
            <a:effectLst>
              <a:outerShdw dist="63500" dir="2700000" algn="ctr" rotWithShape="0">
                <a:schemeClr val="bg1">
                  <a:lumMod val="75000"/>
                </a:scheme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114300"/>
              <a:extrusionClr>
                <a:schemeClr val="bg2">
                  <a:lumMod val="75000"/>
                </a:schemeClr>
              </a:extrusionClr>
            </a:sp3d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pic>
          <p:nvPicPr>
            <p:cNvPr id="19" name="Picture 2" descr="C:\Documents and Settings\Administrator.CHOCO-313064E66\My Documents\Snagit\2014-03-07 오전 9-02-00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4545" y="4347890"/>
              <a:ext cx="3579812" cy="1914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직사각형 19"/>
            <p:cNvSpPr/>
            <p:nvPr/>
          </p:nvSpPr>
          <p:spPr>
            <a:xfrm>
              <a:off x="5592763" y="2077021"/>
              <a:ext cx="2662237" cy="100647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  <a:defRPr/>
              </a:pPr>
              <a:r>
                <a:rPr lang="ko-KR" altLang="en-US" sz="1100" b="1" dirty="0" err="1"/>
                <a:t>슬러지</a:t>
              </a:r>
              <a:r>
                <a:rPr lang="ko-KR" altLang="en-US" sz="1100" b="1" dirty="0"/>
                <a:t> 반입설비</a:t>
              </a:r>
              <a:endParaRPr lang="en-US" altLang="ko-KR" sz="1100" b="1" dirty="0"/>
            </a:p>
            <a:p>
              <a:pPr marL="171450" indent="-171450">
                <a:spcBef>
                  <a:spcPct val="20000"/>
                </a:spcBef>
                <a:buFont typeface="Wingdings" panose="05000000000000000000" pitchFamily="2" charset="2"/>
                <a:buChar char="ü"/>
                <a:defRPr/>
              </a:pPr>
              <a:r>
                <a:rPr lang="ko-KR" altLang="en-US" sz="1100" dirty="0" err="1"/>
                <a:t>슬러지</a:t>
              </a:r>
              <a:r>
                <a:rPr lang="ko-KR" altLang="en-US" sz="1100" dirty="0"/>
                <a:t> </a:t>
              </a:r>
              <a:r>
                <a:rPr lang="en-US" altLang="ko-KR" sz="1100" dirty="0" smtClean="0"/>
                <a:t>12</a:t>
              </a:r>
              <a:r>
                <a:rPr lang="ko-KR" altLang="en-US" sz="1100" dirty="0" smtClean="0"/>
                <a:t>톤</a:t>
              </a:r>
              <a:r>
                <a:rPr lang="en-US" altLang="ko-KR" sz="1100" dirty="0"/>
                <a:t>/</a:t>
              </a:r>
              <a:r>
                <a:rPr lang="ko-KR" altLang="en-US" sz="1100" dirty="0"/>
                <a:t>일 </a:t>
              </a:r>
              <a:r>
                <a:rPr lang="ko-KR" altLang="en-US" sz="1100" dirty="0" err="1"/>
                <a:t>함수율</a:t>
              </a:r>
              <a:r>
                <a:rPr lang="ko-KR" altLang="en-US" sz="1100" dirty="0"/>
                <a:t> </a:t>
              </a:r>
              <a:r>
                <a:rPr lang="en-US" altLang="ko-KR" sz="1100" dirty="0"/>
                <a:t>80%</a:t>
              </a:r>
            </a:p>
            <a:p>
              <a:pPr marL="171450" indent="-171450">
                <a:spcBef>
                  <a:spcPct val="20000"/>
                </a:spcBef>
                <a:buFont typeface="Wingdings" panose="05000000000000000000" pitchFamily="2" charset="2"/>
                <a:buChar char="ü"/>
                <a:defRPr/>
              </a:pPr>
              <a:r>
                <a:rPr lang="ko-KR" altLang="en-US" sz="1100" dirty="0"/>
                <a:t>연료투입 </a:t>
              </a:r>
              <a:r>
                <a:rPr lang="en-US" altLang="ko-KR" sz="1100" dirty="0"/>
                <a:t>: </a:t>
              </a:r>
              <a:r>
                <a:rPr lang="ko-KR" altLang="en-US" sz="1100" dirty="0"/>
                <a:t>하수처리장내 </a:t>
              </a:r>
              <a:r>
                <a:rPr lang="ko-KR" altLang="en-US" sz="1100" dirty="0" err="1"/>
                <a:t>슬러지공급</a:t>
              </a:r>
              <a:r>
                <a:rPr lang="ko-KR" altLang="en-US" sz="1100" dirty="0"/>
                <a:t> </a:t>
              </a:r>
              <a:r>
                <a:rPr lang="ko-KR" altLang="en-US" sz="1100" dirty="0" err="1"/>
                <a:t>스크류</a:t>
              </a:r>
              <a:r>
                <a:rPr lang="ko-KR" altLang="en-US" sz="1100" dirty="0"/>
                <a:t> </a:t>
              </a:r>
              <a:r>
                <a:rPr lang="ko-KR" altLang="en-US" sz="1100" dirty="0" err="1"/>
                <a:t>컨베어를</a:t>
              </a:r>
              <a:r>
                <a:rPr lang="ko-KR" altLang="en-US" sz="1100" dirty="0"/>
                <a:t> 통해 건조기에 투입 악취 확산 방지구조</a:t>
              </a:r>
              <a:endParaRPr lang="en-US" altLang="ko-KR" sz="1100" dirty="0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5644319" y="5292936"/>
              <a:ext cx="2660650" cy="107473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  <a:defRPr/>
              </a:pPr>
              <a:r>
                <a:rPr lang="ko-KR" altLang="en-US" sz="1100" b="1" dirty="0" err="1"/>
                <a:t>슬러지</a:t>
              </a:r>
              <a:r>
                <a:rPr lang="ko-KR" altLang="en-US" sz="1100" b="1" dirty="0"/>
                <a:t> 건조설비</a:t>
              </a:r>
              <a:endParaRPr lang="en-US" altLang="ko-KR" sz="1100" b="1" dirty="0"/>
            </a:p>
            <a:p>
              <a:pPr marL="171450" indent="-171450">
                <a:spcBef>
                  <a:spcPct val="20000"/>
                </a:spcBef>
                <a:buFont typeface="Wingdings" panose="05000000000000000000" pitchFamily="2" charset="2"/>
                <a:buChar char="ü"/>
                <a:defRPr/>
              </a:pPr>
              <a:r>
                <a:rPr lang="ko-KR" altLang="en-US" sz="1100" dirty="0"/>
                <a:t>간접가열 박막건조 </a:t>
              </a:r>
              <a:endParaRPr lang="en-US" altLang="ko-KR" sz="1100" dirty="0"/>
            </a:p>
            <a:p>
              <a:pPr marL="171450" indent="-171450">
                <a:spcBef>
                  <a:spcPct val="20000"/>
                </a:spcBef>
                <a:buFont typeface="Wingdings" panose="05000000000000000000" pitchFamily="2" charset="2"/>
                <a:buChar char="ü"/>
                <a:defRPr/>
              </a:pPr>
              <a:r>
                <a:rPr lang="ko-KR" altLang="en-US" sz="1100" dirty="0"/>
                <a:t>설비구성 간단</a:t>
              </a:r>
              <a:r>
                <a:rPr lang="en-US" altLang="ko-KR" sz="1100" dirty="0"/>
                <a:t>,</a:t>
              </a:r>
              <a:r>
                <a:rPr lang="ko-KR" altLang="en-US" sz="1100" dirty="0"/>
                <a:t>후단처리 최소화</a:t>
              </a:r>
              <a:endParaRPr lang="en-US" altLang="ko-KR" sz="1100" dirty="0"/>
            </a:p>
            <a:p>
              <a:pPr marL="171450" indent="-171450">
                <a:spcBef>
                  <a:spcPct val="20000"/>
                </a:spcBef>
                <a:buFont typeface="Wingdings" panose="05000000000000000000" pitchFamily="2" charset="2"/>
                <a:buChar char="ü"/>
                <a:defRPr/>
              </a:pPr>
              <a:r>
                <a:rPr lang="ko-KR" altLang="en-US" sz="1100" dirty="0"/>
                <a:t>열 병합설비에서 발생하는 </a:t>
              </a:r>
              <a:r>
                <a:rPr lang="en-US" altLang="ko-KR" sz="1100" dirty="0"/>
                <a:t>120℃, 5bar </a:t>
              </a:r>
              <a:r>
                <a:rPr lang="ko-KR" altLang="en-US" sz="1100" dirty="0"/>
                <a:t>압력의 스팀 공급</a:t>
              </a:r>
              <a:r>
                <a:rPr lang="en-US" altLang="ko-KR" sz="1100" dirty="0"/>
                <a:t>. </a:t>
              </a: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72125" y="3284983"/>
              <a:ext cx="2662238" cy="86995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  <a:defRPr/>
              </a:pPr>
              <a:r>
                <a:rPr lang="ko-KR" altLang="en-US" sz="1100" b="1" dirty="0"/>
                <a:t>건조물 </a:t>
              </a:r>
              <a:r>
                <a:rPr lang="ko-KR" altLang="en-US" sz="1100" b="1" dirty="0" err="1"/>
                <a:t>이송및</a:t>
              </a:r>
              <a:r>
                <a:rPr lang="ko-KR" altLang="en-US" sz="1100" b="1" dirty="0"/>
                <a:t> 저장설비</a:t>
              </a:r>
              <a:endParaRPr lang="en-US" altLang="ko-KR" sz="1100" b="1" dirty="0"/>
            </a:p>
            <a:p>
              <a:pPr marL="171450" indent="-171450">
                <a:spcBef>
                  <a:spcPct val="20000"/>
                </a:spcBef>
                <a:buFont typeface="Wingdings" panose="05000000000000000000" pitchFamily="2" charset="2"/>
                <a:buChar char="ü"/>
                <a:defRPr/>
              </a:pPr>
              <a:r>
                <a:rPr lang="ko-KR" altLang="en-US" sz="1100" dirty="0"/>
                <a:t>밀폐구조 </a:t>
              </a:r>
              <a:r>
                <a:rPr lang="ko-KR" altLang="en-US" sz="1100" dirty="0" err="1"/>
                <a:t>호퍼에</a:t>
              </a:r>
              <a:r>
                <a:rPr lang="ko-KR" altLang="en-US" sz="1100" dirty="0"/>
                <a:t> 저장 </a:t>
              </a:r>
              <a:endParaRPr lang="en-US" altLang="ko-KR" sz="1100" dirty="0"/>
            </a:p>
            <a:p>
              <a:pPr marL="171450" indent="-171450">
                <a:spcBef>
                  <a:spcPct val="20000"/>
                </a:spcBef>
                <a:buFont typeface="Wingdings" panose="05000000000000000000" pitchFamily="2" charset="2"/>
                <a:buChar char="ü"/>
                <a:defRPr/>
              </a:pPr>
              <a:r>
                <a:rPr lang="ko-KR" altLang="en-US" sz="1100" dirty="0"/>
                <a:t>건조물을  믹서기로 </a:t>
              </a:r>
              <a:r>
                <a:rPr lang="ko-KR" altLang="en-US" sz="1100" dirty="0" err="1"/>
                <a:t>이송시</a:t>
              </a:r>
              <a:r>
                <a:rPr lang="ko-KR" altLang="en-US" sz="1100" dirty="0"/>
                <a:t> 악취방지</a:t>
              </a:r>
              <a:endParaRPr lang="en-US" altLang="ko-KR" sz="1100" dirty="0"/>
            </a:p>
            <a:p>
              <a:pPr>
                <a:spcBef>
                  <a:spcPct val="20000"/>
                </a:spcBef>
                <a:defRPr/>
              </a:pPr>
              <a:endParaRPr lang="en-US" altLang="ko-KR" sz="1100" dirty="0"/>
            </a:p>
          </p:txBody>
        </p:sp>
        <p:sp>
          <p:nvSpPr>
            <p:cNvPr id="23" name="AutoShape 32"/>
            <p:cNvSpPr>
              <a:spLocks noChangeArrowheads="1"/>
            </p:cNvSpPr>
            <p:nvPr/>
          </p:nvSpPr>
          <p:spPr bwMode="auto">
            <a:xfrm>
              <a:off x="5436453" y="4254384"/>
              <a:ext cx="2868515" cy="864096"/>
            </a:xfrm>
            <a:prstGeom prst="roundRect">
              <a:avLst>
                <a:gd name="adj" fmla="val 5299"/>
              </a:avLst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>
              <a:solidFill>
                <a:schemeClr val="bg1">
                  <a:lumMod val="85000"/>
                  <a:alpha val="90000"/>
                </a:schemeClr>
              </a:solidFill>
              <a:round/>
              <a:headEnd/>
              <a:tailEnd/>
            </a:ln>
            <a:effectLst>
              <a:outerShdw dist="63500" dir="2700000" algn="ctr" rotWithShape="0">
                <a:schemeClr val="bg1">
                  <a:lumMod val="75000"/>
                </a:scheme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114300"/>
              <a:extrusionClr>
                <a:schemeClr val="bg2">
                  <a:lumMod val="75000"/>
                </a:schemeClr>
              </a:extrusionClr>
            </a:sp3d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5540375" y="4369245"/>
              <a:ext cx="2660650" cy="63341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  <a:defRPr/>
              </a:pPr>
              <a:r>
                <a:rPr lang="ko-KR" altLang="en-US" sz="1100" b="1" dirty="0"/>
                <a:t>악취제거설비</a:t>
              </a:r>
              <a:endParaRPr lang="en-US" altLang="ko-KR" sz="1100" b="1" dirty="0"/>
            </a:p>
            <a:p>
              <a:pPr marL="171450" indent="-171450">
                <a:spcBef>
                  <a:spcPct val="20000"/>
                </a:spcBef>
                <a:buFont typeface="Wingdings" panose="05000000000000000000" pitchFamily="2" charset="2"/>
                <a:buChar char="ü"/>
                <a:defRPr/>
              </a:pPr>
              <a:r>
                <a:rPr lang="ko-KR" altLang="en-US" sz="1100" dirty="0"/>
                <a:t>고농도</a:t>
              </a:r>
              <a:r>
                <a:rPr lang="en-US" altLang="ko-KR" sz="1100" dirty="0"/>
                <a:t>/</a:t>
              </a:r>
              <a:r>
                <a:rPr lang="ko-KR" altLang="en-US" sz="1100" dirty="0" err="1"/>
                <a:t>저농도</a:t>
              </a:r>
              <a:r>
                <a:rPr lang="ko-KR" altLang="en-US" sz="1100" dirty="0"/>
                <a:t> 악취는 공간 탈취공법을 사용하여 산소클러스터로 제거</a:t>
              </a:r>
              <a:endParaRPr lang="en-US" altLang="ko-KR" sz="1100" dirty="0"/>
            </a:p>
          </p:txBody>
        </p:sp>
        <p:sp>
          <p:nvSpPr>
            <p:cNvPr id="25" name="AutoShape 32"/>
            <p:cNvSpPr>
              <a:spLocks noChangeArrowheads="1"/>
            </p:cNvSpPr>
            <p:nvPr/>
          </p:nvSpPr>
          <p:spPr bwMode="auto">
            <a:xfrm>
              <a:off x="798513" y="2008634"/>
              <a:ext cx="4320480" cy="1973194"/>
            </a:xfrm>
            <a:prstGeom prst="roundRect">
              <a:avLst>
                <a:gd name="adj" fmla="val 5299"/>
              </a:avLst>
            </a:prstGeom>
            <a:solidFill>
              <a:schemeClr val="bg1"/>
            </a:solidFill>
            <a:ln w="6350">
              <a:solidFill>
                <a:schemeClr val="accent3">
                  <a:lumMod val="50000"/>
                  <a:alpha val="33000"/>
                </a:schemeClr>
              </a:solidFill>
              <a:round/>
              <a:headEnd/>
              <a:tailEnd/>
            </a:ln>
            <a:effectLst>
              <a:outerShdw dist="50800" dir="2700000" algn="ctr" rotWithShape="0">
                <a:schemeClr val="bg1">
                  <a:lumMod val="75000"/>
                </a:scheme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114300"/>
              <a:extrusionClr>
                <a:schemeClr val="bg2">
                  <a:lumMod val="75000"/>
                </a:schemeClr>
              </a:extrusionClr>
            </a:sp3d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pic>
          <p:nvPicPr>
            <p:cNvPr id="26" name="Picture 3" descr="C:\Documents and Settings\Administrator.CHOCO-313064E66\My Documents\Snagit\2014-03-07 오후 10-05-05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6654" y="2104976"/>
              <a:ext cx="3216275" cy="187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10857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 fontAlgn="base">
              <a:lnSpc>
                <a:spcPct val="150000"/>
              </a:lnSpc>
            </a:pPr>
            <a:endParaRPr lang="en-US" altLang="ko-KR" sz="1400" b="1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유사경쟁기술 분석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672408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err="1" smtClean="0">
                <a:solidFill>
                  <a:srgbClr val="333333"/>
                </a:solidFill>
              </a:rPr>
              <a:t>하수슬러지</a:t>
            </a:r>
            <a:r>
              <a:rPr lang="ko-KR" altLang="en-US" sz="1600" b="1" dirty="0" smtClean="0">
                <a:solidFill>
                  <a:srgbClr val="333333"/>
                </a:solidFill>
              </a:rPr>
              <a:t> 고형연료 제조공정</a:t>
            </a:r>
            <a:endParaRPr lang="en-US" altLang="ko-KR" sz="1600" b="1" dirty="0" smtClean="0">
              <a:solidFill>
                <a:srgbClr val="333333"/>
              </a:solidFill>
            </a:endParaRPr>
          </a:p>
        </p:txBody>
      </p:sp>
      <p:grpSp>
        <p:nvGrpSpPr>
          <p:cNvPr id="2" name="그룹 26"/>
          <p:cNvGrpSpPr/>
          <p:nvPr/>
        </p:nvGrpSpPr>
        <p:grpSpPr>
          <a:xfrm>
            <a:off x="850431" y="1340768"/>
            <a:ext cx="7682009" cy="4607818"/>
            <a:chOff x="755576" y="1557486"/>
            <a:chExt cx="7682009" cy="4607818"/>
          </a:xfrm>
        </p:grpSpPr>
        <p:sp>
          <p:nvSpPr>
            <p:cNvPr id="28" name="직사각형 27"/>
            <p:cNvSpPr/>
            <p:nvPr/>
          </p:nvSpPr>
          <p:spPr>
            <a:xfrm>
              <a:off x="775616" y="1557486"/>
              <a:ext cx="2765425" cy="28733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100" b="1" dirty="0"/>
                <a:t>혼합 및 </a:t>
              </a:r>
              <a:r>
                <a:rPr kumimoji="0" lang="ko-KR" altLang="en-US" sz="1100" b="1" dirty="0">
                  <a:latin typeface="+mj-lt"/>
                </a:rPr>
                <a:t>고형연료 성형공정</a:t>
              </a:r>
              <a:endParaRPr kumimoji="0" lang="en-US" altLang="ko-KR" sz="1100" b="1" dirty="0">
                <a:latin typeface="+mj-lt"/>
              </a:endParaRPr>
            </a:p>
          </p:txBody>
        </p:sp>
        <p:sp>
          <p:nvSpPr>
            <p:cNvPr id="29" name="AutoShape 32"/>
            <p:cNvSpPr>
              <a:spLocks noChangeArrowheads="1"/>
            </p:cNvSpPr>
            <p:nvPr/>
          </p:nvSpPr>
          <p:spPr bwMode="auto">
            <a:xfrm>
              <a:off x="755576" y="4149080"/>
              <a:ext cx="4536504" cy="2016224"/>
            </a:xfrm>
            <a:prstGeom prst="roundRect">
              <a:avLst>
                <a:gd name="adj" fmla="val 5299"/>
              </a:avLst>
            </a:prstGeom>
            <a:solidFill>
              <a:schemeClr val="bg1"/>
            </a:solidFill>
            <a:ln w="6350">
              <a:solidFill>
                <a:schemeClr val="accent3">
                  <a:lumMod val="50000"/>
                  <a:alpha val="33000"/>
                </a:schemeClr>
              </a:solidFill>
              <a:round/>
              <a:headEnd/>
              <a:tailEnd/>
            </a:ln>
            <a:effectLst>
              <a:outerShdw dist="50800" dir="2700000" algn="ctr" rotWithShape="0">
                <a:schemeClr val="bg1">
                  <a:lumMod val="75000"/>
                </a:scheme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114300"/>
              <a:extrusionClr>
                <a:schemeClr val="bg2">
                  <a:lumMod val="75000"/>
                </a:schemeClr>
              </a:extrusionClr>
            </a:sp3d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pic>
          <p:nvPicPr>
            <p:cNvPr id="30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1075" y="4365625"/>
              <a:ext cx="4086225" cy="1657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AutoShape 32"/>
            <p:cNvSpPr>
              <a:spLocks noChangeArrowheads="1"/>
            </p:cNvSpPr>
            <p:nvPr/>
          </p:nvSpPr>
          <p:spPr bwMode="auto">
            <a:xfrm>
              <a:off x="787551" y="2114240"/>
              <a:ext cx="4504529" cy="1890824"/>
            </a:xfrm>
            <a:prstGeom prst="roundRect">
              <a:avLst>
                <a:gd name="adj" fmla="val 5299"/>
              </a:avLst>
            </a:prstGeom>
            <a:solidFill>
              <a:schemeClr val="bg1"/>
            </a:solidFill>
            <a:ln w="6350">
              <a:solidFill>
                <a:schemeClr val="accent3">
                  <a:lumMod val="50000"/>
                  <a:alpha val="33000"/>
                </a:schemeClr>
              </a:solidFill>
              <a:round/>
              <a:headEnd/>
              <a:tailEnd/>
            </a:ln>
            <a:effectLst>
              <a:outerShdw dist="50800" dir="2700000" algn="ctr" rotWithShape="0">
                <a:schemeClr val="bg1">
                  <a:lumMod val="75000"/>
                </a:scheme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114300"/>
              <a:extrusionClr>
                <a:schemeClr val="bg2">
                  <a:lumMod val="75000"/>
                </a:schemeClr>
              </a:extrusionClr>
            </a:sp3d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pic>
          <p:nvPicPr>
            <p:cNvPr id="32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4488" y="2211388"/>
              <a:ext cx="3097212" cy="1765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AutoShape 32"/>
            <p:cNvSpPr>
              <a:spLocks noChangeArrowheads="1"/>
            </p:cNvSpPr>
            <p:nvPr/>
          </p:nvSpPr>
          <p:spPr bwMode="auto">
            <a:xfrm>
              <a:off x="5552265" y="2132855"/>
              <a:ext cx="2868515" cy="1152129"/>
            </a:xfrm>
            <a:prstGeom prst="roundRect">
              <a:avLst>
                <a:gd name="adj" fmla="val 5299"/>
              </a:avLst>
            </a:prstGeom>
            <a:solidFill>
              <a:schemeClr val="bg2">
                <a:alpha val="86000"/>
              </a:schemeClr>
            </a:solidFill>
            <a:ln w="12700">
              <a:solidFill>
                <a:schemeClr val="bg1">
                  <a:lumMod val="85000"/>
                  <a:alpha val="90000"/>
                </a:schemeClr>
              </a:solidFill>
              <a:round/>
              <a:headEnd/>
              <a:tailEnd/>
            </a:ln>
            <a:effectLst>
              <a:outerShdw dist="63500" dir="2700000" algn="ctr" rotWithShape="0">
                <a:schemeClr val="bg1">
                  <a:lumMod val="75000"/>
                </a:scheme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114300"/>
              <a:extrusionClr>
                <a:schemeClr val="bg2">
                  <a:lumMod val="75000"/>
                </a:schemeClr>
              </a:extrusionClr>
            </a:sp3d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34" name="AutoShape 32"/>
            <p:cNvSpPr>
              <a:spLocks noChangeArrowheads="1"/>
            </p:cNvSpPr>
            <p:nvPr/>
          </p:nvSpPr>
          <p:spPr bwMode="auto">
            <a:xfrm>
              <a:off x="5569070" y="4653136"/>
              <a:ext cx="2868515" cy="1440160"/>
            </a:xfrm>
            <a:prstGeom prst="roundRect">
              <a:avLst>
                <a:gd name="adj" fmla="val 5299"/>
              </a:avLst>
            </a:prstGeom>
            <a:solidFill>
              <a:schemeClr val="bg2">
                <a:lumMod val="90000"/>
                <a:alpha val="86000"/>
              </a:schemeClr>
            </a:solidFill>
            <a:ln w="12700">
              <a:solidFill>
                <a:schemeClr val="bg1">
                  <a:lumMod val="85000"/>
                  <a:alpha val="90000"/>
                </a:schemeClr>
              </a:solidFill>
              <a:round/>
              <a:headEnd/>
              <a:tailEnd/>
            </a:ln>
            <a:effectLst>
              <a:outerShdw dist="63500" dir="2700000" algn="ctr" rotWithShape="0">
                <a:schemeClr val="bg1">
                  <a:lumMod val="75000"/>
                </a:scheme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114300"/>
              <a:extrusionClr>
                <a:schemeClr val="bg2">
                  <a:lumMod val="75000"/>
                </a:schemeClr>
              </a:extrusionClr>
            </a:sp3d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35" name="AutoShape 32"/>
            <p:cNvSpPr>
              <a:spLocks noChangeArrowheads="1"/>
            </p:cNvSpPr>
            <p:nvPr/>
          </p:nvSpPr>
          <p:spPr bwMode="auto">
            <a:xfrm>
              <a:off x="5552264" y="3429000"/>
              <a:ext cx="2868515" cy="1096706"/>
            </a:xfrm>
            <a:prstGeom prst="roundRect">
              <a:avLst>
                <a:gd name="adj" fmla="val 5299"/>
              </a:avLst>
            </a:prstGeom>
            <a:solidFill>
              <a:schemeClr val="bg2">
                <a:alpha val="86000"/>
              </a:schemeClr>
            </a:solidFill>
            <a:ln w="12700">
              <a:solidFill>
                <a:schemeClr val="bg1">
                  <a:lumMod val="85000"/>
                  <a:alpha val="90000"/>
                </a:schemeClr>
              </a:solidFill>
              <a:round/>
              <a:headEnd/>
              <a:tailEnd/>
            </a:ln>
            <a:effectLst>
              <a:outerShdw dist="63500" dir="2700000" algn="ctr" rotWithShape="0">
                <a:schemeClr val="bg1">
                  <a:lumMod val="75000"/>
                </a:scheme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114300"/>
              <a:extrusionClr>
                <a:schemeClr val="bg2">
                  <a:lumMod val="75000"/>
                </a:schemeClr>
              </a:extrusionClr>
            </a:sp3d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36" name="직사각형 35"/>
            <p:cNvSpPr/>
            <p:nvPr/>
          </p:nvSpPr>
          <p:spPr>
            <a:xfrm>
              <a:off x="5654675" y="2189163"/>
              <a:ext cx="2662238" cy="103981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  <a:defRPr/>
              </a:pPr>
              <a:r>
                <a:rPr lang="ko-KR" altLang="en-US" sz="1100" b="1" dirty="0"/>
                <a:t>재료 혼합공정</a:t>
              </a:r>
              <a:endParaRPr lang="en-US" altLang="ko-KR" sz="1100" b="1" dirty="0"/>
            </a:p>
            <a:p>
              <a:pPr marL="171450" indent="-171450">
                <a:spcBef>
                  <a:spcPct val="20000"/>
                </a:spcBef>
                <a:buFont typeface="Wingdings" panose="05000000000000000000" pitchFamily="2" charset="2"/>
                <a:buChar char="ü"/>
                <a:defRPr/>
              </a:pPr>
              <a:r>
                <a:rPr lang="ko-KR" altLang="en-US" sz="1100" dirty="0" err="1"/>
                <a:t>슬러지</a:t>
              </a:r>
              <a:r>
                <a:rPr lang="ko-KR" altLang="en-US" sz="1100" dirty="0"/>
                <a:t> </a:t>
              </a:r>
              <a:r>
                <a:rPr lang="en-US" altLang="ko-KR" sz="1100" dirty="0" smtClean="0"/>
                <a:t>12</a:t>
              </a:r>
              <a:r>
                <a:rPr lang="ko-KR" altLang="en-US" sz="1100" dirty="0" smtClean="0"/>
                <a:t>톤</a:t>
              </a:r>
              <a:r>
                <a:rPr lang="en-US" altLang="ko-KR" sz="1100" dirty="0"/>
                <a:t>/</a:t>
              </a:r>
              <a:r>
                <a:rPr lang="ko-KR" altLang="en-US" sz="1100" dirty="0"/>
                <a:t>일 </a:t>
              </a:r>
              <a:r>
                <a:rPr lang="ko-KR" altLang="en-US" sz="1100" dirty="0" err="1"/>
                <a:t>함수율</a:t>
              </a:r>
              <a:r>
                <a:rPr lang="ko-KR" altLang="en-US" sz="1100" dirty="0"/>
                <a:t> </a:t>
              </a:r>
              <a:r>
                <a:rPr lang="en-US" altLang="ko-KR" sz="1100" dirty="0"/>
                <a:t>80%</a:t>
              </a:r>
            </a:p>
            <a:p>
              <a:pPr marL="171450" indent="-171450">
                <a:spcBef>
                  <a:spcPct val="20000"/>
                </a:spcBef>
                <a:buFont typeface="Wingdings" panose="05000000000000000000" pitchFamily="2" charset="2"/>
                <a:buChar char="ü"/>
                <a:defRPr/>
              </a:pPr>
              <a:r>
                <a:rPr lang="ko-KR" altLang="en-US" sz="1100" dirty="0"/>
                <a:t>합성수지 </a:t>
              </a:r>
              <a:r>
                <a:rPr lang="en-US" altLang="ko-KR" sz="1100" dirty="0" smtClean="0"/>
                <a:t>11</a:t>
              </a:r>
              <a:r>
                <a:rPr lang="ko-KR" altLang="en-US" sz="1100" dirty="0" smtClean="0"/>
                <a:t>톤</a:t>
              </a:r>
              <a:r>
                <a:rPr lang="en-US" altLang="ko-KR" sz="1100" dirty="0"/>
                <a:t>/</a:t>
              </a:r>
              <a:r>
                <a:rPr lang="ko-KR" altLang="en-US" sz="1100" dirty="0"/>
                <a:t>일 </a:t>
              </a:r>
              <a:r>
                <a:rPr lang="ko-KR" altLang="en-US" sz="1100" dirty="0" err="1"/>
                <a:t>함수율</a:t>
              </a:r>
              <a:r>
                <a:rPr lang="ko-KR" altLang="en-US" sz="1100" dirty="0"/>
                <a:t> </a:t>
              </a:r>
              <a:r>
                <a:rPr lang="en-US" altLang="ko-KR" sz="1100" dirty="0"/>
                <a:t>0%</a:t>
              </a:r>
            </a:p>
            <a:p>
              <a:pPr marL="171450" indent="-171450">
                <a:spcBef>
                  <a:spcPct val="20000"/>
                </a:spcBef>
                <a:buFont typeface="Wingdings" panose="05000000000000000000" pitchFamily="2" charset="2"/>
                <a:buChar char="ü"/>
                <a:defRPr/>
              </a:pPr>
              <a:r>
                <a:rPr lang="ko-KR" altLang="en-US" sz="1100" dirty="0"/>
                <a:t>연료투입 </a:t>
              </a:r>
              <a:r>
                <a:rPr lang="en-US" altLang="ko-KR" sz="1100" dirty="0"/>
                <a:t>: 2</a:t>
              </a:r>
              <a:r>
                <a:rPr lang="ko-KR" altLang="en-US" sz="1100" dirty="0"/>
                <a:t>개의 저장소에서 믹서 </a:t>
              </a:r>
              <a:r>
                <a:rPr lang="ko-KR" altLang="en-US" sz="1100" dirty="0" err="1"/>
                <a:t>호퍼로</a:t>
              </a:r>
              <a:r>
                <a:rPr lang="ko-KR" altLang="en-US" sz="1100" dirty="0"/>
                <a:t> </a:t>
              </a:r>
              <a:r>
                <a:rPr lang="ko-KR" altLang="en-US" sz="1100" dirty="0" err="1"/>
                <a:t>스크류</a:t>
              </a:r>
              <a:r>
                <a:rPr lang="ko-KR" altLang="en-US" sz="1100" dirty="0"/>
                <a:t> </a:t>
              </a:r>
              <a:r>
                <a:rPr lang="ko-KR" altLang="en-US" sz="1100" dirty="0" err="1"/>
                <a:t>콘베어</a:t>
              </a:r>
              <a:r>
                <a:rPr lang="ko-KR" altLang="en-US" sz="1100" dirty="0"/>
                <a:t> 통해 자동이송</a:t>
              </a:r>
              <a:endParaRPr lang="en-US" altLang="ko-KR" sz="1100" dirty="0"/>
            </a:p>
          </p:txBody>
        </p:sp>
        <p:sp>
          <p:nvSpPr>
            <p:cNvPr id="37" name="직사각형 36"/>
            <p:cNvSpPr/>
            <p:nvPr/>
          </p:nvSpPr>
          <p:spPr>
            <a:xfrm>
              <a:off x="5659438" y="3516313"/>
              <a:ext cx="2662237" cy="87153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  <a:defRPr/>
              </a:pPr>
              <a:r>
                <a:rPr lang="ko-KR" altLang="en-US" sz="1100" b="1" dirty="0"/>
                <a:t>믹서기 </a:t>
              </a:r>
              <a:endParaRPr lang="en-US" altLang="ko-KR" sz="1100" b="1" dirty="0"/>
            </a:p>
            <a:p>
              <a:pPr marL="171450" indent="-171450">
                <a:spcBef>
                  <a:spcPct val="20000"/>
                </a:spcBef>
                <a:buFont typeface="Wingdings" panose="05000000000000000000" pitchFamily="2" charset="2"/>
                <a:buChar char="ü"/>
                <a:defRPr/>
              </a:pPr>
              <a:r>
                <a:rPr lang="ko-KR" altLang="en-US" sz="1100" dirty="0"/>
                <a:t>용량 </a:t>
              </a:r>
              <a:r>
                <a:rPr lang="en-US" altLang="ko-KR" sz="1100" dirty="0"/>
                <a:t>: 3㎥ 8/</a:t>
              </a:r>
              <a:r>
                <a:rPr lang="ko-KR" altLang="en-US" sz="1100" dirty="0"/>
                <a:t>회  </a:t>
              </a:r>
              <a:r>
                <a:rPr lang="en-US" altLang="ko-KR" sz="1100" dirty="0"/>
                <a:t>24㎥/</a:t>
              </a:r>
              <a:r>
                <a:rPr lang="en-US" altLang="ko-KR" sz="1100" dirty="0" err="1"/>
                <a:t>hr</a:t>
              </a:r>
              <a:endParaRPr lang="en-US" altLang="ko-KR" sz="1100" dirty="0"/>
            </a:p>
            <a:p>
              <a:pPr marL="171450" indent="-171450">
                <a:spcBef>
                  <a:spcPct val="20000"/>
                </a:spcBef>
                <a:buFont typeface="Wingdings" panose="05000000000000000000" pitchFamily="2" charset="2"/>
                <a:buChar char="ü"/>
                <a:defRPr/>
              </a:pPr>
              <a:r>
                <a:rPr lang="ko-KR" altLang="en-US" sz="1100" dirty="0"/>
                <a:t>처리시간</a:t>
              </a:r>
              <a:r>
                <a:rPr lang="en-US" altLang="ko-KR" sz="1100" dirty="0"/>
                <a:t> : </a:t>
              </a:r>
              <a:r>
                <a:rPr lang="ko-KR" altLang="en-US" sz="1100" dirty="0"/>
                <a:t>시간당 </a:t>
              </a:r>
              <a:r>
                <a:rPr lang="en-US" altLang="ko-KR" sz="1100" dirty="0"/>
                <a:t>8</a:t>
              </a:r>
              <a:r>
                <a:rPr lang="ko-KR" altLang="en-US" sz="1100" dirty="0"/>
                <a:t>회 </a:t>
              </a:r>
              <a:r>
                <a:rPr lang="ko-KR" altLang="en-US" sz="1100" dirty="0" err="1"/>
                <a:t>배치식</a:t>
              </a:r>
              <a:r>
                <a:rPr lang="en-US" altLang="ko-KR" sz="1100" dirty="0"/>
                <a:t> </a:t>
              </a:r>
              <a:r>
                <a:rPr lang="ko-KR" altLang="en-US" sz="1100" dirty="0"/>
                <a:t>운전</a:t>
              </a:r>
              <a:endParaRPr lang="en-US" altLang="ko-KR" sz="1100" dirty="0"/>
            </a:p>
            <a:p>
              <a:pPr marL="171450" indent="-171450">
                <a:spcBef>
                  <a:spcPct val="20000"/>
                </a:spcBef>
                <a:buFont typeface="Wingdings" panose="05000000000000000000" pitchFamily="2" charset="2"/>
                <a:buChar char="ü"/>
                <a:defRPr/>
              </a:pPr>
              <a:r>
                <a:rPr lang="ko-KR" altLang="en-US" sz="1100" dirty="0"/>
                <a:t>운전방식 </a:t>
              </a:r>
              <a:r>
                <a:rPr lang="en-US" altLang="ko-KR" sz="1100" dirty="0"/>
                <a:t>: </a:t>
              </a:r>
              <a:r>
                <a:rPr lang="ko-KR" altLang="en-US" sz="1100" dirty="0"/>
                <a:t>원료 자동투입</a:t>
              </a:r>
              <a:r>
                <a:rPr lang="en-US" altLang="ko-KR" sz="1100" dirty="0"/>
                <a:t>/</a:t>
              </a:r>
              <a:r>
                <a:rPr lang="ko-KR" altLang="en-US" sz="1100" dirty="0"/>
                <a:t>자동배출</a:t>
              </a:r>
              <a:endParaRPr lang="en-US" altLang="ko-KR" sz="1100" dirty="0"/>
            </a:p>
          </p:txBody>
        </p:sp>
        <p:sp>
          <p:nvSpPr>
            <p:cNvPr id="38" name="직사각형 37"/>
            <p:cNvSpPr/>
            <p:nvPr/>
          </p:nvSpPr>
          <p:spPr>
            <a:xfrm>
              <a:off x="5672138" y="4751388"/>
              <a:ext cx="2662237" cy="124301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  <a:defRPr/>
              </a:pPr>
              <a:r>
                <a:rPr lang="ko-KR" altLang="en-US" sz="1100" b="1" dirty="0" err="1"/>
                <a:t>브리켓</a:t>
              </a:r>
              <a:r>
                <a:rPr lang="ko-KR" altLang="en-US" sz="1100" b="1" dirty="0"/>
                <a:t> 성형기</a:t>
              </a:r>
              <a:endParaRPr lang="en-US" altLang="ko-KR" sz="1100" b="1" dirty="0"/>
            </a:p>
            <a:p>
              <a:pPr marL="171450" indent="-171450">
                <a:spcBef>
                  <a:spcPct val="20000"/>
                </a:spcBef>
                <a:buFont typeface="Wingdings" panose="05000000000000000000" pitchFamily="2" charset="2"/>
                <a:buChar char="ü"/>
                <a:defRPr/>
              </a:pPr>
              <a:r>
                <a:rPr lang="ko-KR" altLang="en-US" sz="1100" dirty="0"/>
                <a:t>원료투입 </a:t>
              </a:r>
              <a:r>
                <a:rPr lang="en-US" altLang="ko-KR" sz="1100" dirty="0"/>
                <a:t>: </a:t>
              </a:r>
              <a:r>
                <a:rPr lang="ko-KR" altLang="en-US" sz="1100" dirty="0"/>
                <a:t>원료 </a:t>
              </a:r>
              <a:r>
                <a:rPr lang="ko-KR" altLang="en-US" sz="1100" dirty="0" err="1"/>
                <a:t>호퍼로</a:t>
              </a:r>
              <a:r>
                <a:rPr lang="ko-KR" altLang="en-US" sz="1100" dirty="0"/>
                <a:t> 부터 </a:t>
              </a:r>
              <a:r>
                <a:rPr lang="ko-KR" altLang="en-US" sz="1100" dirty="0" err="1"/>
                <a:t>스크류</a:t>
              </a:r>
              <a:r>
                <a:rPr lang="ko-KR" altLang="en-US" sz="1100" dirty="0"/>
                <a:t> </a:t>
              </a:r>
              <a:r>
                <a:rPr lang="ko-KR" altLang="en-US" sz="1100" dirty="0" err="1"/>
                <a:t>컨베어를</a:t>
              </a:r>
              <a:r>
                <a:rPr lang="ko-KR" altLang="en-US" sz="1100" dirty="0"/>
                <a:t> 통해 자동 이송 투입</a:t>
              </a:r>
              <a:r>
                <a:rPr lang="en-US" altLang="ko-KR" sz="1100" dirty="0"/>
                <a:t> </a:t>
              </a:r>
            </a:p>
            <a:p>
              <a:pPr marL="171450" indent="-171450">
                <a:spcBef>
                  <a:spcPct val="20000"/>
                </a:spcBef>
                <a:buFont typeface="Wingdings" panose="05000000000000000000" pitchFamily="2" charset="2"/>
                <a:buChar char="ü"/>
                <a:defRPr/>
              </a:pPr>
              <a:r>
                <a:rPr lang="ko-KR" altLang="en-US" sz="1100" dirty="0"/>
                <a:t>용량 </a:t>
              </a:r>
              <a:r>
                <a:rPr lang="en-US" altLang="ko-KR" sz="1100" dirty="0"/>
                <a:t>: 750kg/</a:t>
              </a:r>
              <a:r>
                <a:rPr lang="en-US" altLang="ko-KR" sz="1100" dirty="0" err="1"/>
                <a:t>hr</a:t>
              </a:r>
              <a:r>
                <a:rPr lang="en-US" altLang="ko-KR" sz="1100" dirty="0"/>
                <a:t> </a:t>
              </a:r>
            </a:p>
            <a:p>
              <a:pPr marL="171450" indent="-171450">
                <a:spcBef>
                  <a:spcPct val="20000"/>
                </a:spcBef>
                <a:buFont typeface="Wingdings" panose="05000000000000000000" pitchFamily="2" charset="2"/>
                <a:buChar char="ü"/>
                <a:defRPr/>
              </a:pPr>
              <a:r>
                <a:rPr lang="ko-KR" altLang="en-US" sz="1100" dirty="0" err="1"/>
                <a:t>브리켓사이즈</a:t>
              </a:r>
              <a:r>
                <a:rPr lang="en-US" altLang="ko-KR" sz="1100" dirty="0"/>
                <a:t> : 50㎜ * 100㎜</a:t>
              </a:r>
            </a:p>
            <a:p>
              <a:pPr marL="171450" indent="-171450">
                <a:spcBef>
                  <a:spcPct val="20000"/>
                </a:spcBef>
                <a:buFont typeface="Wingdings" panose="05000000000000000000" pitchFamily="2" charset="2"/>
                <a:buChar char="ü"/>
                <a:defRPr/>
              </a:pPr>
              <a:r>
                <a:rPr lang="ko-KR" altLang="en-US" sz="1100" dirty="0"/>
                <a:t>성형기 소요전력량</a:t>
              </a:r>
              <a:r>
                <a:rPr lang="en-US" altLang="ko-KR" sz="1100" dirty="0"/>
                <a:t>: 11kw,3</a:t>
              </a:r>
              <a:r>
                <a:rPr lang="ko-KR" altLang="en-US" sz="1100" dirty="0"/>
                <a:t>상</a:t>
              </a:r>
              <a:r>
                <a:rPr lang="en-US" altLang="ko-KR" sz="1100" dirty="0"/>
                <a:t> 380V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10857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 fontAlgn="base">
              <a:lnSpc>
                <a:spcPct val="150000"/>
              </a:lnSpc>
            </a:pPr>
            <a:endParaRPr lang="en-US" altLang="ko-KR" sz="1400" b="1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유사경쟁기술 분석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672408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err="1" smtClean="0">
                <a:solidFill>
                  <a:srgbClr val="333333"/>
                </a:solidFill>
              </a:rPr>
              <a:t>하수슬러지</a:t>
            </a:r>
            <a:r>
              <a:rPr lang="ko-KR" altLang="en-US" sz="1600" b="1" dirty="0" smtClean="0">
                <a:solidFill>
                  <a:srgbClr val="333333"/>
                </a:solidFill>
              </a:rPr>
              <a:t> 고형연료 탈취공정</a:t>
            </a:r>
            <a:endParaRPr lang="en-US" altLang="ko-KR" sz="1600" b="1" dirty="0" smtClean="0">
              <a:solidFill>
                <a:srgbClr val="333333"/>
              </a:solidFill>
            </a:endParaRPr>
          </a:p>
        </p:txBody>
      </p:sp>
      <p:grpSp>
        <p:nvGrpSpPr>
          <p:cNvPr id="2" name="그룹 16"/>
          <p:cNvGrpSpPr/>
          <p:nvPr/>
        </p:nvGrpSpPr>
        <p:grpSpPr>
          <a:xfrm>
            <a:off x="976464" y="1412776"/>
            <a:ext cx="7555976" cy="4601444"/>
            <a:chOff x="755576" y="1629494"/>
            <a:chExt cx="7555976" cy="4601444"/>
          </a:xfrm>
        </p:grpSpPr>
        <p:sp>
          <p:nvSpPr>
            <p:cNvPr id="18" name="직사각형 17"/>
            <p:cNvSpPr/>
            <p:nvPr/>
          </p:nvSpPr>
          <p:spPr>
            <a:xfrm>
              <a:off x="794368" y="1629494"/>
              <a:ext cx="2260600" cy="28733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100" b="1" dirty="0">
                  <a:latin typeface="+mj-lt"/>
                </a:rPr>
                <a:t>공정상 악취제거 공법</a:t>
              </a:r>
              <a:endParaRPr kumimoji="0" lang="en-US" altLang="ko-KR" sz="1100" b="1" dirty="0">
                <a:latin typeface="+mj-lt"/>
              </a:endParaRPr>
            </a:p>
          </p:txBody>
        </p:sp>
        <p:sp>
          <p:nvSpPr>
            <p:cNvPr id="19" name="AutoShape 32"/>
            <p:cNvSpPr>
              <a:spLocks noChangeArrowheads="1"/>
            </p:cNvSpPr>
            <p:nvPr/>
          </p:nvSpPr>
          <p:spPr bwMode="auto">
            <a:xfrm>
              <a:off x="755576" y="3980765"/>
              <a:ext cx="4536504" cy="2116877"/>
            </a:xfrm>
            <a:prstGeom prst="roundRect">
              <a:avLst>
                <a:gd name="adj" fmla="val 5299"/>
              </a:avLst>
            </a:prstGeom>
            <a:solidFill>
              <a:schemeClr val="bg1"/>
            </a:solidFill>
            <a:ln w="6350">
              <a:solidFill>
                <a:schemeClr val="accent3">
                  <a:lumMod val="50000"/>
                  <a:alpha val="33000"/>
                </a:schemeClr>
              </a:solidFill>
              <a:round/>
              <a:headEnd/>
              <a:tailEnd/>
            </a:ln>
            <a:effectLst>
              <a:outerShdw dist="50800" dir="2700000" algn="ctr" rotWithShape="0">
                <a:schemeClr val="bg1">
                  <a:lumMod val="75000"/>
                </a:scheme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114300"/>
              <a:extrusionClr>
                <a:schemeClr val="bg2">
                  <a:lumMod val="75000"/>
                </a:schemeClr>
              </a:extrusionClr>
            </a:sp3d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20" name="AutoShape 32"/>
            <p:cNvSpPr>
              <a:spLocks noChangeArrowheads="1"/>
            </p:cNvSpPr>
            <p:nvPr/>
          </p:nvSpPr>
          <p:spPr bwMode="auto">
            <a:xfrm>
              <a:off x="5443037" y="2206052"/>
              <a:ext cx="2861574" cy="1654995"/>
            </a:xfrm>
            <a:prstGeom prst="roundRect">
              <a:avLst>
                <a:gd name="adj" fmla="val 5299"/>
              </a:avLst>
            </a:prstGeom>
            <a:solidFill>
              <a:schemeClr val="bg2">
                <a:alpha val="86000"/>
              </a:schemeClr>
            </a:solidFill>
            <a:ln w="12700">
              <a:solidFill>
                <a:schemeClr val="bg1">
                  <a:lumMod val="85000"/>
                  <a:alpha val="90000"/>
                </a:schemeClr>
              </a:solidFill>
              <a:round/>
              <a:headEnd/>
              <a:tailEnd/>
            </a:ln>
            <a:effectLst>
              <a:outerShdw dist="63500" dir="2700000" algn="ctr" rotWithShape="0">
                <a:schemeClr val="bg1">
                  <a:lumMod val="75000"/>
                </a:scheme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114300"/>
              <a:extrusionClr>
                <a:schemeClr val="bg2">
                  <a:lumMod val="75000"/>
                </a:schemeClr>
              </a:extrusionClr>
            </a:sp3d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21" name="AutoShape 32"/>
            <p:cNvSpPr>
              <a:spLocks noChangeArrowheads="1"/>
            </p:cNvSpPr>
            <p:nvPr/>
          </p:nvSpPr>
          <p:spPr bwMode="auto">
            <a:xfrm>
              <a:off x="5443037" y="3980765"/>
              <a:ext cx="2868515" cy="2116878"/>
            </a:xfrm>
            <a:prstGeom prst="roundRect">
              <a:avLst>
                <a:gd name="adj" fmla="val 5299"/>
              </a:avLst>
            </a:prstGeom>
            <a:solidFill>
              <a:schemeClr val="bg2">
                <a:lumMod val="90000"/>
                <a:alpha val="86000"/>
              </a:schemeClr>
            </a:solidFill>
            <a:ln w="12700">
              <a:solidFill>
                <a:schemeClr val="bg1">
                  <a:lumMod val="85000"/>
                  <a:alpha val="90000"/>
                </a:schemeClr>
              </a:solidFill>
              <a:round/>
              <a:headEnd/>
              <a:tailEnd/>
            </a:ln>
            <a:effectLst>
              <a:outerShdw dist="63500" dir="2700000" algn="ctr" rotWithShape="0">
                <a:schemeClr val="bg1">
                  <a:lumMod val="75000"/>
                </a:scheme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114300"/>
              <a:extrusionClr>
                <a:schemeClr val="bg2">
                  <a:lumMod val="75000"/>
                </a:schemeClr>
              </a:extrusionClr>
            </a:sp3d>
          </p:spPr>
          <p:txBody>
            <a:bodyPr wrap="none" anchor="ctr"/>
            <a:lstStyle/>
            <a:p>
              <a:pPr>
                <a:defRPr/>
              </a:pPr>
              <a:endParaRPr lang="ko-KR" altLang="en-US" dirty="0"/>
            </a:p>
          </p:txBody>
        </p:sp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6950" y="4241800"/>
              <a:ext cx="4170363" cy="1819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TextBox 1"/>
            <p:cNvSpPr txBox="1">
              <a:spLocks noChangeArrowheads="1"/>
            </p:cNvSpPr>
            <p:nvPr/>
          </p:nvSpPr>
          <p:spPr bwMode="auto">
            <a:xfrm>
              <a:off x="5626100" y="2263775"/>
              <a:ext cx="2501900" cy="1446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9pPr>
            </a:lstStyle>
            <a:p>
              <a:pPr eaLnBrk="1" hangingPunct="1"/>
              <a:r>
                <a:rPr lang="en-US" altLang="ko-KR" sz="1100" b="1"/>
                <a:t>Oxygen Cluster </a:t>
              </a:r>
              <a:r>
                <a:rPr lang="ko-KR" altLang="en-US" sz="1100" b="1"/>
                <a:t>공간탈취공법</a:t>
              </a:r>
              <a:endParaRPr lang="en-US" altLang="ko-KR" sz="1100" b="1"/>
            </a:p>
            <a:p>
              <a:pPr eaLnBrk="1" hangingPunct="1"/>
              <a:r>
                <a:rPr lang="ko-KR" altLang="en-US" sz="1100"/>
                <a:t> </a:t>
              </a:r>
              <a:endParaRPr lang="en-US" altLang="ko-KR" sz="1100"/>
            </a:p>
            <a:p>
              <a:pPr eaLnBrk="1" hangingPunct="1"/>
              <a:r>
                <a:rPr lang="ko-KR" altLang="en-US" sz="1100"/>
                <a:t>산소분자가 자유전자를 흡수함으로 인해 에너지를 잃고 온도가 감소되며</a:t>
              </a:r>
              <a:r>
                <a:rPr lang="en-US" altLang="ko-KR" sz="1100"/>
                <a:t>, </a:t>
              </a:r>
              <a:r>
                <a:rPr lang="ko-KR" altLang="en-US" sz="1100"/>
                <a:t>본질적으로 자기력이 강한 산소들은 덩어리 형태로 뭉쳐 산소군체</a:t>
              </a:r>
              <a:r>
                <a:rPr lang="en-US" altLang="ko-KR" sz="1100"/>
                <a:t>(Oxygen Cluster)</a:t>
              </a:r>
              <a:r>
                <a:rPr lang="ko-KR" altLang="en-US" sz="1100"/>
                <a:t>를 생성</a:t>
              </a:r>
              <a:r>
                <a:rPr lang="en-US" altLang="ko-KR" sz="1100"/>
                <a:t>/</a:t>
              </a:r>
              <a:r>
                <a:rPr lang="ko-KR" altLang="en-US" sz="1100"/>
                <a:t>분사되면서 악취를 분해 제거</a:t>
              </a:r>
              <a:r>
                <a:rPr lang="en-US" altLang="ko-KR" sz="1100"/>
                <a:t>..</a:t>
              </a: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5502275" y="4114800"/>
              <a:ext cx="2735263" cy="211613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ko-KR" altLang="en-US" sz="1100" dirty="0" err="1"/>
                <a:t>슬러지</a:t>
              </a:r>
              <a:r>
                <a:rPr lang="ko-KR" altLang="en-US" sz="1100" dirty="0"/>
                <a:t> 저장소</a:t>
              </a:r>
              <a:r>
                <a:rPr lang="en-US" altLang="ko-KR" sz="1100" dirty="0"/>
                <a:t>, </a:t>
              </a:r>
              <a:r>
                <a:rPr lang="ko-KR" altLang="en-US" sz="1100" dirty="0"/>
                <a:t>혼합공정</a:t>
              </a:r>
              <a:r>
                <a:rPr lang="en-US" altLang="ko-KR" sz="1100" dirty="0"/>
                <a:t>, </a:t>
              </a:r>
              <a:r>
                <a:rPr lang="ko-KR" altLang="en-US" sz="1100" dirty="0" err="1"/>
                <a:t>성형공정등에서</a:t>
              </a:r>
              <a:r>
                <a:rPr lang="ko-KR" altLang="en-US" sz="1100" dirty="0"/>
                <a:t> 발생하는 고농도</a:t>
              </a:r>
              <a:r>
                <a:rPr lang="en-US" altLang="ko-KR" sz="1100" dirty="0"/>
                <a:t>/</a:t>
              </a:r>
              <a:r>
                <a:rPr lang="ko-KR" altLang="en-US" sz="1100" dirty="0" err="1"/>
                <a:t>저농도</a:t>
              </a:r>
              <a:r>
                <a:rPr lang="ko-KR" altLang="en-US" sz="1100" dirty="0"/>
                <a:t> 악취가 발생하는 실내공간에 설치되며 탈취 장치에서 발생하는 </a:t>
              </a:r>
              <a:r>
                <a:rPr lang="ko-KR" altLang="en-US" sz="1100" dirty="0" err="1"/>
                <a:t>산소군체</a:t>
              </a:r>
              <a:r>
                <a:rPr lang="en-US" altLang="ko-KR" sz="1100" dirty="0"/>
                <a:t>(Oxygen Cluster)</a:t>
              </a:r>
              <a:r>
                <a:rPr lang="ko-KR" altLang="en-US" sz="1100" dirty="0"/>
                <a:t>가 오염된 공기중의 냄새 요인과 미립자군들 </a:t>
              </a:r>
              <a:r>
                <a:rPr lang="en-US" altLang="ko-KR" sz="1100" dirty="0"/>
                <a:t>(</a:t>
              </a:r>
              <a:r>
                <a:rPr lang="ko-KR" altLang="en-US" sz="1100" dirty="0"/>
                <a:t>악취성분</a:t>
              </a:r>
              <a:r>
                <a:rPr lang="en-US" altLang="ko-KR" sz="1100" dirty="0"/>
                <a:t>, </a:t>
              </a:r>
              <a:r>
                <a:rPr lang="ko-KR" altLang="en-US" sz="1100" dirty="0"/>
                <a:t>가스</a:t>
              </a:r>
              <a:r>
                <a:rPr lang="en-US" altLang="ko-KR" sz="1100" dirty="0"/>
                <a:t>, </a:t>
              </a:r>
              <a:r>
                <a:rPr lang="ko-KR" altLang="en-US" sz="1100" dirty="0"/>
                <a:t>화학물질 냄새</a:t>
              </a:r>
              <a:r>
                <a:rPr lang="en-US" altLang="ko-KR" sz="1100" dirty="0"/>
                <a:t>, </a:t>
              </a:r>
              <a:r>
                <a:rPr lang="ko-KR" altLang="en-US" sz="1100" dirty="0"/>
                <a:t>그리고 증발 기체</a:t>
              </a:r>
              <a:r>
                <a:rPr lang="en-US" altLang="ko-KR" sz="1100" dirty="0"/>
                <a:t>, </a:t>
              </a:r>
              <a:r>
                <a:rPr lang="ko-KR" altLang="en-US" sz="1100" dirty="0"/>
                <a:t>담배연기</a:t>
              </a:r>
              <a:r>
                <a:rPr lang="en-US" altLang="ko-KR" sz="1100" dirty="0"/>
                <a:t>, </a:t>
              </a:r>
              <a:r>
                <a:rPr lang="ko-KR" altLang="en-US" sz="1100" dirty="0"/>
                <a:t>니코틴</a:t>
              </a:r>
              <a:r>
                <a:rPr lang="en-US" altLang="ko-KR" sz="1100" dirty="0"/>
                <a:t>, </a:t>
              </a:r>
              <a:r>
                <a:rPr lang="ko-KR" altLang="en-US" sz="1100" dirty="0"/>
                <a:t>타르와 반응하여 유해물질을 제거박테리아</a:t>
              </a:r>
              <a:r>
                <a:rPr lang="en-US" altLang="ko-KR" sz="1100" dirty="0"/>
                <a:t>, </a:t>
              </a:r>
              <a:r>
                <a:rPr lang="ko-KR" altLang="en-US" sz="1100" dirty="0"/>
                <a:t>곰팡이</a:t>
              </a:r>
              <a:r>
                <a:rPr lang="en-US" altLang="ko-KR" sz="1100" dirty="0"/>
                <a:t>, </a:t>
              </a:r>
              <a:r>
                <a:rPr lang="ko-KR" altLang="en-US" sz="1100" dirty="0"/>
                <a:t>이끼</a:t>
              </a:r>
              <a:r>
                <a:rPr lang="en-US" altLang="ko-KR" sz="1100" dirty="0"/>
                <a:t>, </a:t>
              </a:r>
              <a:r>
                <a:rPr lang="ko-KR" altLang="en-US" sz="1100" dirty="0"/>
                <a:t>바이러스 등을 죽이는 효과</a:t>
              </a:r>
              <a:r>
                <a:rPr lang="en-US" altLang="ko-KR" sz="1100" dirty="0"/>
                <a:t>)</a:t>
              </a:r>
              <a:r>
                <a:rPr lang="ko-KR" altLang="en-US" sz="1100" dirty="0"/>
                <a:t>과 반응하여 각종 악취 및 세균을 완벽하게 제거</a:t>
              </a:r>
              <a:r>
                <a:rPr lang="en-US" altLang="ko-KR" sz="1100" dirty="0"/>
                <a:t>. </a:t>
              </a:r>
              <a:endParaRPr lang="ko-KR" altLang="en-US" sz="1100" dirty="0"/>
            </a:p>
            <a:p>
              <a:pPr>
                <a:defRPr/>
              </a:pPr>
              <a:endParaRPr lang="en-US" altLang="ko-KR" sz="1050" dirty="0"/>
            </a:p>
          </p:txBody>
        </p:sp>
        <p:sp>
          <p:nvSpPr>
            <p:cNvPr id="25" name="AutoShape 32"/>
            <p:cNvSpPr>
              <a:spLocks noChangeArrowheads="1"/>
            </p:cNvSpPr>
            <p:nvPr/>
          </p:nvSpPr>
          <p:spPr bwMode="auto">
            <a:xfrm>
              <a:off x="755576" y="2206052"/>
              <a:ext cx="4536504" cy="1654995"/>
            </a:xfrm>
            <a:prstGeom prst="roundRect">
              <a:avLst>
                <a:gd name="adj" fmla="val 5299"/>
              </a:avLst>
            </a:prstGeom>
            <a:solidFill>
              <a:schemeClr val="bg1"/>
            </a:solidFill>
            <a:ln w="6350">
              <a:solidFill>
                <a:schemeClr val="accent3">
                  <a:lumMod val="50000"/>
                  <a:alpha val="33000"/>
                </a:schemeClr>
              </a:solidFill>
              <a:round/>
              <a:headEnd/>
              <a:tailEnd/>
            </a:ln>
            <a:effectLst>
              <a:outerShdw dist="50800" dir="2700000" algn="ctr" rotWithShape="0">
                <a:schemeClr val="bg1">
                  <a:lumMod val="75000"/>
                </a:scheme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114300"/>
              <a:extrusionClr>
                <a:schemeClr val="bg2">
                  <a:lumMod val="75000"/>
                </a:schemeClr>
              </a:extrusionClr>
            </a:sp3d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pic>
          <p:nvPicPr>
            <p:cNvPr id="26" name="Picture 3" descr="C:\Documents and Settings\Administrator.CHOCO-313064E66\바탕 화면\2014-03-07 오후 5-35-37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0913" y="2352675"/>
              <a:ext cx="4162425" cy="1376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234812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fontAlgn="base">
              <a:lnSpc>
                <a:spcPct val="150000"/>
              </a:lnSpc>
            </a:pPr>
            <a:endParaRPr lang="en-US" altLang="ko-KR" sz="1400" b="1" dirty="0" smtClean="0">
              <a:solidFill>
                <a:prstClr val="black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기술의 개요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096344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err="1" smtClean="0">
                <a:solidFill>
                  <a:srgbClr val="333333"/>
                </a:solidFill>
              </a:rPr>
              <a:t>분체연료의</a:t>
            </a:r>
            <a:r>
              <a:rPr lang="ko-KR" altLang="en-US" sz="1600" b="1" dirty="0" smtClean="0">
                <a:solidFill>
                  <a:srgbClr val="333333"/>
                </a:solidFill>
              </a:rPr>
              <a:t> 개요</a:t>
            </a:r>
          </a:p>
        </p:txBody>
      </p:sp>
      <p:grpSp>
        <p:nvGrpSpPr>
          <p:cNvPr id="2" name="그룹 7"/>
          <p:cNvGrpSpPr/>
          <p:nvPr/>
        </p:nvGrpSpPr>
        <p:grpSpPr>
          <a:xfrm>
            <a:off x="395536" y="1340768"/>
            <a:ext cx="1584176" cy="360000"/>
            <a:chOff x="0" y="21116"/>
            <a:chExt cx="7272764" cy="636480"/>
          </a:xfrm>
        </p:grpSpPr>
        <p:sp>
          <p:nvSpPr>
            <p:cNvPr id="9" name="모서리가 둥근 직사각형 8"/>
            <p:cNvSpPr/>
            <p:nvPr/>
          </p:nvSpPr>
          <p:spPr>
            <a:xfrm>
              <a:off x="0" y="21116"/>
              <a:ext cx="7272764" cy="6364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모서리가 둥근 직사각형 4"/>
            <p:cNvSpPr/>
            <p:nvPr/>
          </p:nvSpPr>
          <p:spPr>
            <a:xfrm>
              <a:off x="31070" y="52186"/>
              <a:ext cx="7210624" cy="5743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600" b="1" dirty="0" smtClean="0">
                  <a:solidFill>
                    <a:prstClr val="white"/>
                  </a:solidFill>
                </a:rPr>
                <a:t>적용 범위</a:t>
              </a:r>
              <a:endParaRPr lang="ko-KR" altLang="en-US" sz="1600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763688" y="1350684"/>
            <a:ext cx="6984776" cy="325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32000" lvl="1" indent="-216000">
              <a:lnSpc>
                <a:spcPct val="120000"/>
              </a:lnSpc>
              <a:spcBef>
                <a:spcPts val="600"/>
              </a:spcBef>
              <a:buFont typeface="굴림" pitchFamily="50" charset="-127"/>
              <a:buChar char="-"/>
            </a:pPr>
            <a:r>
              <a:rPr lang="ko-KR" altLang="en-US" sz="1400" dirty="0" smtClean="0">
                <a:solidFill>
                  <a:prstClr val="black"/>
                </a:solidFill>
              </a:rPr>
              <a:t>남은 음식물 및 사료부산물을 이용하여 제조한 고형화된 연료 </a:t>
            </a:r>
            <a:endParaRPr lang="en-US" altLang="ko-KR" sz="2400" dirty="0" smtClean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63688" y="1844824"/>
            <a:ext cx="6984776" cy="1203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32000" lvl="1" indent="-216000">
              <a:lnSpc>
                <a:spcPct val="120000"/>
              </a:lnSpc>
              <a:spcBef>
                <a:spcPts val="600"/>
              </a:spcBef>
              <a:buFont typeface="굴림" pitchFamily="50" charset="-127"/>
              <a:buChar char="-"/>
            </a:pPr>
            <a:r>
              <a:rPr lang="ko-KR" altLang="en-US" sz="1400" dirty="0" smtClean="0">
                <a:solidFill>
                  <a:prstClr val="black"/>
                </a:solidFill>
              </a:rPr>
              <a:t>남은 음식물 </a:t>
            </a:r>
            <a:r>
              <a:rPr lang="en-US" altLang="ko-KR" sz="1400" dirty="0" smtClean="0">
                <a:solidFill>
                  <a:prstClr val="black"/>
                </a:solidFill>
              </a:rPr>
              <a:t>: </a:t>
            </a:r>
            <a:r>
              <a:rPr lang="ko-KR" altLang="en-US" sz="1400" dirty="0" smtClean="0">
                <a:solidFill>
                  <a:prstClr val="black"/>
                </a:solidFill>
              </a:rPr>
              <a:t>식품의 판매</a:t>
            </a:r>
            <a:r>
              <a:rPr lang="en-US" altLang="ko-KR" sz="1400" dirty="0" smtClean="0">
                <a:solidFill>
                  <a:prstClr val="black"/>
                </a:solidFill>
              </a:rPr>
              <a:t>·</a:t>
            </a:r>
            <a:r>
              <a:rPr lang="ko-KR" altLang="en-US" sz="1400" dirty="0" smtClean="0">
                <a:solidFill>
                  <a:prstClr val="black"/>
                </a:solidFill>
              </a:rPr>
              <a:t>유통과정에서 버려지는 음식물</a:t>
            </a:r>
            <a:r>
              <a:rPr lang="en-US" altLang="ko-KR" sz="1400" dirty="0" smtClean="0">
                <a:solidFill>
                  <a:prstClr val="black"/>
                </a:solidFill>
              </a:rPr>
              <a:t>, </a:t>
            </a:r>
            <a:r>
              <a:rPr lang="ko-KR" altLang="en-US" sz="1400" dirty="0" smtClean="0">
                <a:solidFill>
                  <a:prstClr val="black"/>
                </a:solidFill>
              </a:rPr>
              <a:t>가정</a:t>
            </a:r>
            <a:r>
              <a:rPr lang="en-US" altLang="ko-KR" sz="1400" dirty="0" smtClean="0">
                <a:solidFill>
                  <a:prstClr val="black"/>
                </a:solidFill>
              </a:rPr>
              <a:t>·</a:t>
            </a:r>
            <a:r>
              <a:rPr lang="ko-KR" altLang="en-US" sz="1400" dirty="0" smtClean="0">
                <a:solidFill>
                  <a:prstClr val="black"/>
                </a:solidFill>
              </a:rPr>
              <a:t>식당 등 조리과정에서 식품을 다듬고 버리는 음식물류</a:t>
            </a:r>
            <a:endParaRPr lang="en-US" altLang="ko-KR" sz="1400" dirty="0" smtClean="0">
              <a:solidFill>
                <a:prstClr val="black"/>
              </a:solidFill>
            </a:endParaRPr>
          </a:p>
          <a:p>
            <a:pPr marL="432000" lvl="1" indent="-216000">
              <a:lnSpc>
                <a:spcPct val="120000"/>
              </a:lnSpc>
              <a:spcBef>
                <a:spcPts val="600"/>
              </a:spcBef>
              <a:buFont typeface="굴림" pitchFamily="50" charset="-127"/>
              <a:buChar char="-"/>
            </a:pPr>
            <a:r>
              <a:rPr lang="ko-KR" altLang="en-US" sz="1400" dirty="0" smtClean="0">
                <a:solidFill>
                  <a:prstClr val="black"/>
                </a:solidFill>
              </a:rPr>
              <a:t>사료부산물 </a:t>
            </a:r>
            <a:r>
              <a:rPr lang="en-US" altLang="ko-KR" sz="1400" dirty="0" smtClean="0">
                <a:solidFill>
                  <a:prstClr val="black"/>
                </a:solidFill>
              </a:rPr>
              <a:t>: </a:t>
            </a:r>
            <a:r>
              <a:rPr lang="ko-KR" altLang="en-US" sz="1400" dirty="0" smtClean="0">
                <a:solidFill>
                  <a:prstClr val="black"/>
                </a:solidFill>
              </a:rPr>
              <a:t>유통기간 경과로 그냥 버려지는 농</a:t>
            </a:r>
            <a:r>
              <a:rPr lang="en-US" altLang="ko-KR" sz="1400" dirty="0" smtClean="0">
                <a:solidFill>
                  <a:prstClr val="black"/>
                </a:solidFill>
              </a:rPr>
              <a:t>·</a:t>
            </a:r>
            <a:r>
              <a:rPr lang="ko-KR" altLang="en-US" sz="1400" dirty="0" smtClean="0">
                <a:solidFill>
                  <a:prstClr val="black"/>
                </a:solidFill>
              </a:rPr>
              <a:t>수</a:t>
            </a:r>
            <a:r>
              <a:rPr lang="en-US" altLang="ko-KR" sz="1400" dirty="0" smtClean="0">
                <a:solidFill>
                  <a:prstClr val="black"/>
                </a:solidFill>
              </a:rPr>
              <a:t>·</a:t>
            </a:r>
            <a:r>
              <a:rPr lang="ko-KR" altLang="en-US" sz="1400" dirty="0" smtClean="0">
                <a:solidFill>
                  <a:prstClr val="black"/>
                </a:solidFill>
              </a:rPr>
              <a:t>축산물의 음식물류</a:t>
            </a:r>
            <a:r>
              <a:rPr lang="en-US" altLang="ko-KR" sz="1400" dirty="0" smtClean="0">
                <a:solidFill>
                  <a:prstClr val="black"/>
                </a:solidFill>
              </a:rPr>
              <a:t>, </a:t>
            </a:r>
            <a:r>
              <a:rPr lang="ko-KR" altLang="en-US" sz="1400" dirty="0" smtClean="0">
                <a:solidFill>
                  <a:prstClr val="black"/>
                </a:solidFill>
              </a:rPr>
              <a:t>곡물류 도정공정 과정에서 발생한 부산물류</a:t>
            </a:r>
            <a:r>
              <a:rPr lang="en-US" altLang="ko-KR" sz="1400" dirty="0" smtClean="0">
                <a:solidFill>
                  <a:prstClr val="black"/>
                </a:solidFill>
              </a:rPr>
              <a:t>(</a:t>
            </a:r>
            <a:r>
              <a:rPr lang="ko-KR" altLang="en-US" sz="1400" dirty="0" smtClean="0">
                <a:solidFill>
                  <a:prstClr val="black"/>
                </a:solidFill>
              </a:rPr>
              <a:t>예 </a:t>
            </a:r>
            <a:r>
              <a:rPr lang="en-US" altLang="ko-KR" sz="1400" dirty="0" smtClean="0">
                <a:solidFill>
                  <a:prstClr val="black"/>
                </a:solidFill>
              </a:rPr>
              <a:t>: </a:t>
            </a:r>
            <a:r>
              <a:rPr lang="ko-KR" altLang="en-US" sz="1400" dirty="0" smtClean="0">
                <a:solidFill>
                  <a:prstClr val="black"/>
                </a:solidFill>
              </a:rPr>
              <a:t>겨</a:t>
            </a:r>
            <a:r>
              <a:rPr lang="en-US" altLang="ko-KR" sz="1400" dirty="0" smtClean="0">
                <a:solidFill>
                  <a:prstClr val="black"/>
                </a:solidFill>
              </a:rPr>
              <a:t>, </a:t>
            </a:r>
            <a:r>
              <a:rPr lang="ko-KR" altLang="en-US" sz="1400" dirty="0" smtClean="0">
                <a:solidFill>
                  <a:prstClr val="black"/>
                </a:solidFill>
              </a:rPr>
              <a:t>왕겨</a:t>
            </a:r>
            <a:r>
              <a:rPr lang="en-US" altLang="ko-KR" sz="1400" dirty="0" smtClean="0">
                <a:solidFill>
                  <a:prstClr val="black"/>
                </a:solidFill>
              </a:rPr>
              <a:t>)</a:t>
            </a:r>
            <a:r>
              <a:rPr lang="ko-KR" altLang="en-US" sz="1400" dirty="0" smtClean="0">
                <a:solidFill>
                  <a:prstClr val="black"/>
                </a:solidFill>
              </a:rPr>
              <a:t> </a:t>
            </a:r>
            <a:endParaRPr lang="en-US" altLang="ko-KR" sz="2400" dirty="0" smtClean="0">
              <a:solidFill>
                <a:prstClr val="black"/>
              </a:solidFill>
            </a:endParaRPr>
          </a:p>
        </p:txBody>
      </p:sp>
      <p:grpSp>
        <p:nvGrpSpPr>
          <p:cNvPr id="4" name="그룹 18"/>
          <p:cNvGrpSpPr/>
          <p:nvPr/>
        </p:nvGrpSpPr>
        <p:grpSpPr>
          <a:xfrm>
            <a:off x="395536" y="1772816"/>
            <a:ext cx="1590271" cy="377573"/>
            <a:chOff x="0" y="1220636"/>
            <a:chExt cx="7879070" cy="667475"/>
          </a:xfrm>
        </p:grpSpPr>
        <p:sp>
          <p:nvSpPr>
            <p:cNvPr id="20" name="모서리가 둥근 직사각형 19"/>
            <p:cNvSpPr/>
            <p:nvPr/>
          </p:nvSpPr>
          <p:spPr>
            <a:xfrm>
              <a:off x="0" y="1220636"/>
              <a:ext cx="7848872" cy="6364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1560506"/>
                <a:satOff val="-1946"/>
                <a:lumOff val="458"/>
                <a:alphaOff val="0"/>
              </a:schemeClr>
            </a:fillRef>
            <a:effectRef idx="0">
              <a:schemeClr val="accent2">
                <a:hueOff val="1560506"/>
                <a:satOff val="-1946"/>
                <a:lumOff val="45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모서리가 둥근 직사각형 4"/>
            <p:cNvSpPr/>
            <p:nvPr/>
          </p:nvSpPr>
          <p:spPr>
            <a:xfrm>
              <a:off x="31070" y="1251702"/>
              <a:ext cx="7848000" cy="6364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600" b="1" dirty="0" smtClean="0">
                  <a:solidFill>
                    <a:prstClr val="white"/>
                  </a:solidFill>
                </a:rPr>
                <a:t>용어 및 정의</a:t>
              </a:r>
              <a:endParaRPr lang="ko-KR" altLang="en-US" sz="1600" b="1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7" name="그룹 24"/>
          <p:cNvGrpSpPr/>
          <p:nvPr/>
        </p:nvGrpSpPr>
        <p:grpSpPr>
          <a:xfrm>
            <a:off x="395536" y="3140968"/>
            <a:ext cx="1584000" cy="360000"/>
            <a:chOff x="0" y="2420156"/>
            <a:chExt cx="5535573" cy="636480"/>
          </a:xfrm>
        </p:grpSpPr>
        <p:sp>
          <p:nvSpPr>
            <p:cNvPr id="26" name="모서리가 둥근 직사각형 25"/>
            <p:cNvSpPr/>
            <p:nvPr/>
          </p:nvSpPr>
          <p:spPr>
            <a:xfrm>
              <a:off x="0" y="2420156"/>
              <a:ext cx="5535573" cy="6364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3121013"/>
                <a:satOff val="-3893"/>
                <a:lumOff val="915"/>
                <a:alphaOff val="0"/>
              </a:schemeClr>
            </a:fillRef>
            <a:effectRef idx="0">
              <a:schemeClr val="accent2">
                <a:hueOff val="3121013"/>
                <a:satOff val="-3893"/>
                <a:lumOff val="91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모서리가 둥근 직사각형 4"/>
            <p:cNvSpPr/>
            <p:nvPr/>
          </p:nvSpPr>
          <p:spPr>
            <a:xfrm>
              <a:off x="31070" y="2451226"/>
              <a:ext cx="5473433" cy="5743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600" b="1" dirty="0" smtClean="0">
                  <a:solidFill>
                    <a:prstClr val="white"/>
                  </a:solidFill>
                </a:rPr>
                <a:t>품질</a:t>
              </a:r>
              <a:endParaRPr lang="ko-KR" altLang="en-US" sz="1600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763688" y="3140968"/>
            <a:ext cx="6984776" cy="66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32000" lvl="1" indent="-216000">
              <a:lnSpc>
                <a:spcPct val="120000"/>
              </a:lnSpc>
              <a:spcBef>
                <a:spcPts val="600"/>
              </a:spcBef>
              <a:buFont typeface="굴림" pitchFamily="50" charset="-127"/>
              <a:buChar char="-"/>
            </a:pPr>
            <a:r>
              <a:rPr lang="ko-KR" altLang="en-US" sz="1400" dirty="0" smtClean="0">
                <a:solidFill>
                  <a:prstClr val="black"/>
                </a:solidFill>
              </a:rPr>
              <a:t>남은 음식물을 이용한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분체연료의</a:t>
            </a:r>
            <a:r>
              <a:rPr lang="ko-KR" altLang="en-US" sz="1400" dirty="0" smtClean="0">
                <a:solidFill>
                  <a:prstClr val="black"/>
                </a:solidFill>
              </a:rPr>
              <a:t> 품질기준</a:t>
            </a:r>
            <a:endParaRPr lang="en-US" altLang="ko-KR" sz="1400" dirty="0" smtClean="0">
              <a:solidFill>
                <a:prstClr val="black"/>
              </a:solidFill>
            </a:endParaRPr>
          </a:p>
          <a:p>
            <a:pPr marL="432000" lvl="1" indent="-216000">
              <a:lnSpc>
                <a:spcPct val="120000"/>
              </a:lnSpc>
              <a:spcBef>
                <a:spcPts val="600"/>
              </a:spcBef>
              <a:buFont typeface="굴림" pitchFamily="50" charset="-127"/>
              <a:buChar char="-"/>
            </a:pPr>
            <a:r>
              <a:rPr lang="ko-KR" altLang="en-US" sz="1400" dirty="0" smtClean="0">
                <a:solidFill>
                  <a:prstClr val="black"/>
                </a:solidFill>
              </a:rPr>
              <a:t>이물질은 비닐</a:t>
            </a:r>
            <a:r>
              <a:rPr lang="en-US" altLang="ko-KR" sz="1400" dirty="0" smtClean="0">
                <a:solidFill>
                  <a:prstClr val="black"/>
                </a:solidFill>
              </a:rPr>
              <a:t>, </a:t>
            </a:r>
            <a:r>
              <a:rPr lang="ko-KR" altLang="en-US" sz="1400" dirty="0" smtClean="0">
                <a:solidFill>
                  <a:prstClr val="black"/>
                </a:solidFill>
              </a:rPr>
              <a:t>쇠붙이</a:t>
            </a:r>
            <a:r>
              <a:rPr lang="en-US" altLang="ko-KR" sz="1400" dirty="0" smtClean="0">
                <a:solidFill>
                  <a:prstClr val="black"/>
                </a:solidFill>
              </a:rPr>
              <a:t>, </a:t>
            </a:r>
            <a:r>
              <a:rPr lang="ko-KR" altLang="en-US" sz="1400" dirty="0" smtClean="0">
                <a:solidFill>
                  <a:prstClr val="black"/>
                </a:solidFill>
              </a:rPr>
              <a:t>유리</a:t>
            </a:r>
            <a:r>
              <a:rPr lang="en-US" altLang="ko-KR" sz="1400" dirty="0" smtClean="0">
                <a:solidFill>
                  <a:prstClr val="black"/>
                </a:solidFill>
              </a:rPr>
              <a:t>, </a:t>
            </a:r>
            <a:r>
              <a:rPr lang="ko-KR" altLang="en-US" sz="1400" dirty="0" smtClean="0">
                <a:solidFill>
                  <a:prstClr val="black"/>
                </a:solidFill>
              </a:rPr>
              <a:t>은박지</a:t>
            </a:r>
            <a:r>
              <a:rPr lang="en-US" altLang="ko-KR" sz="1400" dirty="0" smtClean="0">
                <a:solidFill>
                  <a:prstClr val="black"/>
                </a:solidFill>
              </a:rPr>
              <a:t>, </a:t>
            </a:r>
            <a:r>
              <a:rPr lang="ko-KR" altLang="en-US" sz="1400" dirty="0" smtClean="0">
                <a:solidFill>
                  <a:prstClr val="black"/>
                </a:solidFill>
              </a:rPr>
              <a:t>고무</a:t>
            </a:r>
            <a:r>
              <a:rPr lang="en-US" altLang="ko-KR" sz="1400" dirty="0" smtClean="0">
                <a:solidFill>
                  <a:prstClr val="black"/>
                </a:solidFill>
              </a:rPr>
              <a:t>, </a:t>
            </a:r>
            <a:r>
              <a:rPr lang="ko-KR" altLang="en-US" sz="1400" dirty="0" smtClean="0">
                <a:solidFill>
                  <a:prstClr val="black"/>
                </a:solidFill>
              </a:rPr>
              <a:t>플라스틱 등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비금속물을</a:t>
            </a:r>
            <a:r>
              <a:rPr lang="ko-KR" altLang="en-US" sz="1400" dirty="0" smtClean="0">
                <a:solidFill>
                  <a:prstClr val="black"/>
                </a:solidFill>
              </a:rPr>
              <a:t> 말함</a:t>
            </a:r>
            <a:endParaRPr lang="en-US" altLang="ko-KR" sz="1400" dirty="0" smtClean="0">
              <a:solidFill>
                <a:prstClr val="black"/>
              </a:solidFill>
            </a:endParaRPr>
          </a:p>
        </p:txBody>
      </p:sp>
      <p:graphicFrame>
        <p:nvGraphicFramePr>
          <p:cNvPr id="29" name="표 28"/>
          <p:cNvGraphicFramePr>
            <a:graphicFrameLocks noGrp="1"/>
          </p:cNvGraphicFramePr>
          <p:nvPr/>
        </p:nvGraphicFramePr>
        <p:xfrm>
          <a:off x="2051720" y="3861048"/>
          <a:ext cx="6408712" cy="2376261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1665441"/>
                <a:gridCol w="1790943"/>
                <a:gridCol w="2952328"/>
              </a:tblGrid>
              <a:tr h="31368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구분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err="1" smtClean="0"/>
                        <a:t>물질명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기준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57822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유해물질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납</a:t>
                      </a:r>
                      <a:r>
                        <a:rPr lang="en-US" altLang="ko-KR" sz="1400" b="0" dirty="0" smtClean="0"/>
                        <a:t>(Pb)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20mg/kg</a:t>
                      </a:r>
                      <a:r>
                        <a:rPr lang="en-US" altLang="ko-KR" sz="1400" b="0" baseline="0" dirty="0" smtClean="0"/>
                        <a:t> </a:t>
                      </a:r>
                      <a:r>
                        <a:rPr lang="ko-KR" altLang="en-US" sz="1400" b="0" baseline="0" dirty="0" smtClean="0"/>
                        <a:t>이하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78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카드뮴</a:t>
                      </a:r>
                      <a:r>
                        <a:rPr lang="en-US" altLang="ko-KR" sz="1400" b="0" dirty="0" smtClean="0"/>
                        <a:t>(Cd)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2.5mg/kg </a:t>
                      </a:r>
                      <a:r>
                        <a:rPr lang="ko-KR" altLang="en-US" sz="1400" b="0" dirty="0" smtClean="0"/>
                        <a:t>이하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78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수은</a:t>
                      </a:r>
                      <a:r>
                        <a:rPr lang="en-US" altLang="ko-KR" sz="1400" b="0" dirty="0" smtClean="0"/>
                        <a:t>(Hg)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0.5mg/kg </a:t>
                      </a:r>
                      <a:r>
                        <a:rPr lang="ko-KR" altLang="en-US" sz="1400" b="0" dirty="0" smtClean="0"/>
                        <a:t>이하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78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수분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12% </a:t>
                      </a:r>
                      <a:r>
                        <a:rPr lang="ko-KR" altLang="en-US" sz="1400" b="0" dirty="0" smtClean="0"/>
                        <a:t>이하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7822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err="1" smtClean="0"/>
                        <a:t>분체연료성분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염분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1.5% </a:t>
                      </a:r>
                      <a:r>
                        <a:rPr lang="ko-KR" altLang="en-US" sz="1400" b="0" dirty="0" smtClean="0"/>
                        <a:t>이하</a:t>
                      </a:r>
                      <a:r>
                        <a:rPr lang="en-US" altLang="ko-KR" sz="1400" b="0" dirty="0" smtClean="0"/>
                        <a:t>(</a:t>
                      </a:r>
                      <a:r>
                        <a:rPr lang="ko-KR" altLang="en-US" sz="1400" b="0" dirty="0" err="1" smtClean="0"/>
                        <a:t>함수율</a:t>
                      </a:r>
                      <a:r>
                        <a:rPr lang="ko-KR" altLang="en-US" sz="1400" b="0" dirty="0" smtClean="0"/>
                        <a:t> </a:t>
                      </a:r>
                      <a:r>
                        <a:rPr lang="en-US" altLang="ko-KR" sz="1400" b="0" dirty="0" smtClean="0"/>
                        <a:t>12% </a:t>
                      </a:r>
                      <a:r>
                        <a:rPr lang="ko-KR" altLang="en-US" sz="1400" b="0" dirty="0" smtClean="0"/>
                        <a:t>에서</a:t>
                      </a:r>
                      <a:r>
                        <a:rPr lang="en-US" altLang="ko-KR" sz="1400" b="0" dirty="0" smtClean="0"/>
                        <a:t>)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78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평균입경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30mesh </a:t>
                      </a:r>
                      <a:r>
                        <a:rPr lang="ko-KR" altLang="en-US" sz="1400" b="0" dirty="0" smtClean="0"/>
                        <a:t>도는 이보다 고운 </a:t>
                      </a:r>
                      <a:r>
                        <a:rPr lang="ko-KR" altLang="en-US" sz="1400" b="0" dirty="0" err="1" smtClean="0"/>
                        <a:t>분체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78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err="1" smtClean="0"/>
                        <a:t>저위발열량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3,900 kcal/kg</a:t>
                      </a:r>
                      <a:r>
                        <a:rPr lang="en-US" altLang="ko-KR" sz="1400" b="0" baseline="0" dirty="0" smtClean="0"/>
                        <a:t> </a:t>
                      </a:r>
                      <a:r>
                        <a:rPr lang="ko-KR" altLang="en-US" sz="1400" b="0" baseline="0" dirty="0" smtClean="0"/>
                        <a:t>이상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78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이물질</a:t>
                      </a:r>
                      <a:r>
                        <a:rPr lang="en-US" altLang="ko-KR" sz="1400" b="0" dirty="0" smtClean="0"/>
                        <a:t>(wt%)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2% </a:t>
                      </a:r>
                      <a:r>
                        <a:rPr lang="ko-KR" altLang="en-US" sz="1400" b="0" dirty="0" smtClean="0"/>
                        <a:t>이하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10857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 fontAlgn="base">
              <a:lnSpc>
                <a:spcPct val="150000"/>
              </a:lnSpc>
            </a:pPr>
            <a:endParaRPr lang="en-US" altLang="ko-KR" sz="1400" b="1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유사경쟁기술 분석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672408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err="1" smtClean="0">
                <a:solidFill>
                  <a:srgbClr val="333333"/>
                </a:solidFill>
              </a:rPr>
              <a:t>하수슬러지</a:t>
            </a:r>
            <a:r>
              <a:rPr lang="ko-KR" altLang="en-US" sz="1600" b="1" dirty="0" smtClean="0">
                <a:solidFill>
                  <a:srgbClr val="333333"/>
                </a:solidFill>
              </a:rPr>
              <a:t> 고형연료 적용설비</a:t>
            </a:r>
            <a:endParaRPr lang="en-US" altLang="ko-KR" sz="1600" b="1" dirty="0" smtClean="0">
              <a:solidFill>
                <a:srgbClr val="333333"/>
              </a:solidFill>
            </a:endParaRPr>
          </a:p>
        </p:txBody>
      </p:sp>
      <p:grpSp>
        <p:nvGrpSpPr>
          <p:cNvPr id="2" name="그룹 14"/>
          <p:cNvGrpSpPr/>
          <p:nvPr/>
        </p:nvGrpSpPr>
        <p:grpSpPr>
          <a:xfrm>
            <a:off x="971600" y="1268760"/>
            <a:ext cx="7488832" cy="4696866"/>
            <a:chOff x="827584" y="1612455"/>
            <a:chExt cx="7488832" cy="4696866"/>
          </a:xfrm>
        </p:grpSpPr>
        <p:sp>
          <p:nvSpPr>
            <p:cNvPr id="16" name="직사각형 15"/>
            <p:cNvSpPr/>
            <p:nvPr/>
          </p:nvSpPr>
          <p:spPr>
            <a:xfrm>
              <a:off x="3851920" y="1684076"/>
              <a:ext cx="1512168" cy="288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 smtClean="0">
                  <a:latin typeface="+mj-lt"/>
                </a:rPr>
                <a:t>합성수지 분쇄기</a:t>
              </a:r>
              <a:endParaRPr lang="en-US" altLang="ko-KR" sz="1100" b="1" dirty="0">
                <a:latin typeface="+mj-lt"/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851045" y="1666704"/>
              <a:ext cx="1402385" cy="2880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 smtClean="0">
                  <a:latin typeface="+mj-lt"/>
                </a:rPr>
                <a:t>성형 바인더</a:t>
              </a:r>
              <a:endParaRPr lang="en-US" altLang="ko-KR" sz="1100" b="1" dirty="0">
                <a:latin typeface="+mj-lt"/>
              </a:endParaRPr>
            </a:p>
          </p:txBody>
        </p:sp>
        <p:pic>
          <p:nvPicPr>
            <p:cNvPr id="27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3717033"/>
              <a:ext cx="7488832" cy="2592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088" y="1612455"/>
              <a:ext cx="2952328" cy="2110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0252" y="2683849"/>
              <a:ext cx="1459157" cy="1033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직사각형 29"/>
            <p:cNvSpPr/>
            <p:nvPr/>
          </p:nvSpPr>
          <p:spPr>
            <a:xfrm>
              <a:off x="5331900" y="4020378"/>
              <a:ext cx="1400340" cy="2880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b="1" dirty="0">
                  <a:latin typeface="+mj-lt"/>
                </a:rPr>
                <a:t>SRF</a:t>
              </a:r>
              <a:r>
                <a:rPr lang="ko-KR" altLang="en-US" sz="1100" b="1" dirty="0">
                  <a:latin typeface="+mj-lt"/>
                </a:rPr>
                <a:t>성형기</a:t>
              </a:r>
              <a:endParaRPr lang="en-US" altLang="ko-KR" sz="1100" b="1" dirty="0">
                <a:latin typeface="+mj-lt"/>
              </a:endParaRPr>
            </a:p>
          </p:txBody>
        </p:sp>
        <p:pic>
          <p:nvPicPr>
            <p:cNvPr id="31" name="Picture 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2263666"/>
              <a:ext cx="3958750" cy="1453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306820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 fontAlgn="base">
              <a:lnSpc>
                <a:spcPct val="150000"/>
              </a:lnSpc>
            </a:pPr>
            <a:endParaRPr lang="en-US" altLang="ko-KR" sz="1400" b="1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6. </a:t>
            </a:r>
            <a:r>
              <a:rPr lang="ko-KR" altLang="en-US" dirty="0" smtClean="0"/>
              <a:t>개발기술 제품 분석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096344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ko-KR" sz="1600" b="1" dirty="0" smtClean="0">
                <a:solidFill>
                  <a:srgbClr val="333333"/>
                </a:solidFill>
              </a:rPr>
              <a:t> </a:t>
            </a:r>
            <a:r>
              <a:rPr lang="ko-KR" altLang="en-US" sz="1600" b="1" dirty="0" smtClean="0">
                <a:solidFill>
                  <a:srgbClr val="333333"/>
                </a:solidFill>
              </a:rPr>
              <a:t>생활 폐기물 처리 시스템</a:t>
            </a:r>
            <a:endParaRPr lang="en-US" altLang="ko-KR" sz="1600" b="1" dirty="0" smtClean="0">
              <a:solidFill>
                <a:srgbClr val="333333"/>
              </a:solidFill>
            </a:endParaRPr>
          </a:p>
        </p:txBody>
      </p:sp>
      <p:grpSp>
        <p:nvGrpSpPr>
          <p:cNvPr id="2" name="그룹 45"/>
          <p:cNvGrpSpPr/>
          <p:nvPr/>
        </p:nvGrpSpPr>
        <p:grpSpPr>
          <a:xfrm>
            <a:off x="755576" y="1988840"/>
            <a:ext cx="7848872" cy="3312368"/>
            <a:chOff x="755576" y="1988840"/>
            <a:chExt cx="7848872" cy="2664296"/>
          </a:xfrm>
        </p:grpSpPr>
        <p:sp>
          <p:nvSpPr>
            <p:cNvPr id="21" name="직사각형 20"/>
            <p:cNvSpPr/>
            <p:nvPr/>
          </p:nvSpPr>
          <p:spPr>
            <a:xfrm>
              <a:off x="755576" y="3068960"/>
              <a:ext cx="1656184" cy="504056"/>
            </a:xfrm>
            <a:prstGeom prst="rect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/>
                <a:t>음식물 쓰레기</a:t>
              </a:r>
              <a:endParaRPr lang="ko-KR" altLang="en-US" dirty="0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3275856" y="3068960"/>
              <a:ext cx="1656184" cy="504056"/>
            </a:xfrm>
            <a:prstGeom prst="rect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/>
                <a:t>사료화</a:t>
              </a:r>
              <a:endParaRPr lang="ko-KR" altLang="en-US" dirty="0"/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3275856" y="1988840"/>
              <a:ext cx="1656184" cy="504056"/>
            </a:xfrm>
            <a:prstGeom prst="rect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/>
                <a:t>퇴비화</a:t>
              </a:r>
              <a:endParaRPr lang="ko-KR" altLang="en-US" dirty="0"/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3275856" y="4149080"/>
              <a:ext cx="1656184" cy="504056"/>
            </a:xfrm>
            <a:prstGeom prst="rect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/>
                <a:t>연료화</a:t>
              </a:r>
              <a:endParaRPr lang="ko-KR" altLang="en-US" dirty="0"/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5724128" y="1988840"/>
              <a:ext cx="2880320" cy="504056"/>
            </a:xfrm>
            <a:prstGeom prst="rect">
              <a:avLst/>
            </a:prstGeom>
            <a:ln>
              <a:solidFill>
                <a:schemeClr val="accent5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/>
                <a:t>석회안정화 토양 </a:t>
              </a:r>
              <a:r>
                <a:rPr lang="ko-KR" altLang="en-US" dirty="0" err="1" smtClean="0"/>
                <a:t>개량제</a:t>
              </a:r>
              <a:endParaRPr lang="ko-KR" altLang="en-US" dirty="0"/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5724128" y="2636912"/>
              <a:ext cx="2880320" cy="504056"/>
            </a:xfrm>
            <a:prstGeom prst="rect">
              <a:avLst/>
            </a:prstGeom>
            <a:ln>
              <a:solidFill>
                <a:schemeClr val="accent5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/>
                <a:t>발효 퇴비화</a:t>
              </a:r>
              <a:endParaRPr lang="ko-KR" altLang="en-US" dirty="0"/>
            </a:p>
          </p:txBody>
        </p:sp>
        <p:cxnSp>
          <p:nvCxnSpPr>
            <p:cNvPr id="29" name="꺾인 연결선 28"/>
            <p:cNvCxnSpPr>
              <a:stCxn id="21" idx="3"/>
              <a:endCxn id="23" idx="1"/>
            </p:cNvCxnSpPr>
            <p:nvPr/>
          </p:nvCxnSpPr>
          <p:spPr>
            <a:xfrm flipV="1">
              <a:off x="2411760" y="2240868"/>
              <a:ext cx="864096" cy="1080120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꺾인 연결선 30"/>
            <p:cNvCxnSpPr>
              <a:stCxn id="21" idx="3"/>
              <a:endCxn id="24" idx="1"/>
            </p:cNvCxnSpPr>
            <p:nvPr/>
          </p:nvCxnSpPr>
          <p:spPr>
            <a:xfrm>
              <a:off x="2411760" y="3320988"/>
              <a:ext cx="864096" cy="1080120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꺾인 연결선 38"/>
            <p:cNvCxnSpPr>
              <a:stCxn id="23" idx="3"/>
              <a:endCxn id="27" idx="1"/>
            </p:cNvCxnSpPr>
            <p:nvPr/>
          </p:nvCxnSpPr>
          <p:spPr>
            <a:xfrm>
              <a:off x="4932040" y="2240868"/>
              <a:ext cx="792088" cy="648072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직선 연결선 40"/>
            <p:cNvCxnSpPr>
              <a:stCxn id="23" idx="3"/>
              <a:endCxn id="26" idx="1"/>
            </p:cNvCxnSpPr>
            <p:nvPr/>
          </p:nvCxnSpPr>
          <p:spPr>
            <a:xfrm>
              <a:off x="4932040" y="2240868"/>
              <a:ext cx="792088" cy="0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직선 연결선 44"/>
            <p:cNvCxnSpPr>
              <a:stCxn id="21" idx="3"/>
              <a:endCxn id="22" idx="1"/>
            </p:cNvCxnSpPr>
            <p:nvPr/>
          </p:nvCxnSpPr>
          <p:spPr>
            <a:xfrm>
              <a:off x="2411760" y="3320988"/>
              <a:ext cx="864096" cy="0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306820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 fontAlgn="base">
              <a:lnSpc>
                <a:spcPct val="150000"/>
              </a:lnSpc>
            </a:pPr>
            <a:endParaRPr lang="en-US" altLang="ko-KR" sz="1400" b="1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6. </a:t>
            </a:r>
            <a:r>
              <a:rPr lang="ko-KR" altLang="en-US" dirty="0" smtClean="0"/>
              <a:t>개발기술 제품 분석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096344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ko-KR" sz="1600" b="1" dirty="0" smtClean="0">
                <a:solidFill>
                  <a:srgbClr val="333333"/>
                </a:solidFill>
              </a:rPr>
              <a:t> </a:t>
            </a:r>
            <a:r>
              <a:rPr lang="ko-KR" altLang="en-US" sz="1600" b="1" dirty="0" smtClean="0">
                <a:solidFill>
                  <a:srgbClr val="333333"/>
                </a:solidFill>
              </a:rPr>
              <a:t>대체 연료화 기술 및 </a:t>
            </a:r>
            <a:r>
              <a:rPr lang="en-US" altLang="ko-KR" sz="1600" b="1" dirty="0" smtClean="0">
                <a:solidFill>
                  <a:srgbClr val="333333"/>
                </a:solidFill>
              </a:rPr>
              <a:t>Plant</a:t>
            </a:r>
          </a:p>
        </p:txBody>
      </p:sp>
      <p:sp>
        <p:nvSpPr>
          <p:cNvPr id="7" name="모서리가 접힌 도형 6"/>
          <p:cNvSpPr/>
          <p:nvPr/>
        </p:nvSpPr>
        <p:spPr>
          <a:xfrm>
            <a:off x="366508" y="1268760"/>
            <a:ext cx="1469188" cy="432048"/>
          </a:xfrm>
          <a:prstGeom prst="foldedCorner">
            <a:avLst>
              <a:gd name="adj" fmla="val 49142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ko-KR" altLang="en-US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주원료</a:t>
            </a:r>
            <a:endParaRPr lang="en-US" altLang="ko-K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755576" y="1864260"/>
            <a:ext cx="7920880" cy="48462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  <a:alpha val="30000"/>
                </a:schemeClr>
              </a:gs>
              <a:gs pos="100000">
                <a:schemeClr val="accent1">
                  <a:tint val="23500"/>
                  <a:satMod val="160000"/>
                  <a:alpha val="3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683568" y="1844824"/>
            <a:ext cx="8064896" cy="414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>
              <a:lnSpc>
                <a:spcPct val="150000"/>
              </a:lnSpc>
              <a:spcBef>
                <a:spcPts val="600"/>
              </a:spcBef>
            </a:pPr>
            <a:r>
              <a:rPr lang="ko-KR" altLang="en-US" sz="1600" dirty="0" smtClean="0"/>
              <a:t>목재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톱밥 외</a:t>
            </a:r>
            <a:r>
              <a:rPr lang="en-US" altLang="ko-KR" sz="1600" dirty="0" smtClean="0"/>
              <a:t>), EBF(</a:t>
            </a:r>
            <a:r>
              <a:rPr lang="ko-KR" altLang="en-US" sz="1600" dirty="0" smtClean="0"/>
              <a:t>과일 껍데기</a:t>
            </a:r>
            <a:r>
              <a:rPr lang="en-US" altLang="ko-KR" sz="1600" dirty="0" smtClean="0"/>
              <a:t>) </a:t>
            </a:r>
            <a:r>
              <a:rPr lang="ko-KR" altLang="en-US" sz="1600" dirty="0" smtClean="0"/>
              <a:t>외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음식물 쓰레기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기타</a:t>
            </a:r>
            <a:endParaRPr lang="en-US" altLang="ko-KR" sz="1600" dirty="0" smtClean="0"/>
          </a:p>
        </p:txBody>
      </p:sp>
      <p:sp>
        <p:nvSpPr>
          <p:cNvPr id="11" name="모서리가 접힌 도형 10"/>
          <p:cNvSpPr/>
          <p:nvPr/>
        </p:nvSpPr>
        <p:spPr>
          <a:xfrm>
            <a:off x="366508" y="2564904"/>
            <a:ext cx="1469188" cy="432048"/>
          </a:xfrm>
          <a:prstGeom prst="foldedCorner">
            <a:avLst>
              <a:gd name="adj" fmla="val 49142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ko-K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기대효과</a:t>
            </a:r>
            <a:endParaRPr lang="en-US" altLang="ko-K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755576" y="3160404"/>
            <a:ext cx="7920880" cy="48462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  <a:alpha val="30000"/>
                </a:schemeClr>
              </a:gs>
              <a:gs pos="100000">
                <a:schemeClr val="accent1">
                  <a:tint val="23500"/>
                  <a:satMod val="160000"/>
                  <a:alpha val="3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683568" y="3140968"/>
            <a:ext cx="8064896" cy="414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>
              <a:lnSpc>
                <a:spcPct val="150000"/>
              </a:lnSpc>
              <a:spcBef>
                <a:spcPts val="600"/>
              </a:spcBef>
            </a:pPr>
            <a:r>
              <a:rPr lang="ko-KR" altLang="en-US" sz="1600" dirty="0" smtClean="0"/>
              <a:t>화석연료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원유</a:t>
            </a:r>
            <a:r>
              <a:rPr lang="en-US" altLang="ko-KR" sz="1600" dirty="0" smtClean="0"/>
              <a:t>) </a:t>
            </a:r>
            <a:r>
              <a:rPr lang="ko-KR" altLang="en-US" sz="1600" dirty="0" smtClean="0"/>
              <a:t>대체 및 환경보호</a:t>
            </a:r>
            <a:endParaRPr lang="en-US" altLang="ko-KR" sz="1600" dirty="0" smtClean="0"/>
          </a:p>
        </p:txBody>
      </p:sp>
      <p:sp>
        <p:nvSpPr>
          <p:cNvPr id="15" name="모서리가 접힌 도형 14"/>
          <p:cNvSpPr/>
          <p:nvPr/>
        </p:nvSpPr>
        <p:spPr>
          <a:xfrm>
            <a:off x="366508" y="3861048"/>
            <a:ext cx="1901236" cy="432048"/>
          </a:xfrm>
          <a:prstGeom prst="foldedCorner">
            <a:avLst>
              <a:gd name="adj" fmla="val 49142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ko-KR" altLang="en-US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주요제조공정</a:t>
            </a:r>
            <a:endParaRPr lang="en-US" altLang="ko-K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755576" y="4456548"/>
            <a:ext cx="7920880" cy="48462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  <a:alpha val="30000"/>
                </a:schemeClr>
              </a:gs>
              <a:gs pos="100000">
                <a:schemeClr val="accent1">
                  <a:tint val="23500"/>
                  <a:satMod val="160000"/>
                  <a:alpha val="3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683568" y="4437112"/>
            <a:ext cx="8064896" cy="414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>
              <a:lnSpc>
                <a:spcPct val="150000"/>
              </a:lnSpc>
              <a:spcBef>
                <a:spcPts val="600"/>
              </a:spcBef>
            </a:pPr>
            <a:r>
              <a:rPr lang="ko-KR" altLang="en-US" sz="1600" dirty="0" smtClean="0"/>
              <a:t>파쇄 → 선별 → 건조 → 성형 → 냉각 → 포장</a:t>
            </a:r>
          </a:p>
        </p:txBody>
      </p:sp>
      <p:sp>
        <p:nvSpPr>
          <p:cNvPr id="18" name="모서리가 접힌 도형 17"/>
          <p:cNvSpPr/>
          <p:nvPr/>
        </p:nvSpPr>
        <p:spPr>
          <a:xfrm>
            <a:off x="366508" y="5157192"/>
            <a:ext cx="1469188" cy="432048"/>
          </a:xfrm>
          <a:prstGeom prst="foldedCorner">
            <a:avLst>
              <a:gd name="adj" fmla="val 49142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ko-K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장점</a:t>
            </a:r>
            <a:endParaRPr lang="en-US" altLang="ko-K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755576" y="5752692"/>
            <a:ext cx="7920880" cy="48462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  <a:alpha val="30000"/>
                </a:schemeClr>
              </a:gs>
              <a:gs pos="100000">
                <a:schemeClr val="accent1">
                  <a:tint val="23500"/>
                  <a:satMod val="160000"/>
                  <a:alpha val="3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683568" y="5733256"/>
            <a:ext cx="8064896" cy="414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>
              <a:lnSpc>
                <a:spcPct val="150000"/>
              </a:lnSpc>
              <a:spcBef>
                <a:spcPts val="600"/>
              </a:spcBef>
            </a:pPr>
            <a:r>
              <a:rPr lang="ko-KR" altLang="en-US" sz="1600" dirty="0" smtClean="0"/>
              <a:t>대체에너지 경제성 확보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234812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fontAlgn="base">
              <a:lnSpc>
                <a:spcPct val="150000"/>
              </a:lnSpc>
            </a:pPr>
            <a:endParaRPr lang="en-US" altLang="ko-KR" sz="1400" b="1" dirty="0" smtClean="0">
              <a:solidFill>
                <a:prstClr val="black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기술의 개요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096344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err="1" smtClean="0">
                <a:solidFill>
                  <a:srgbClr val="333333"/>
                </a:solidFill>
              </a:rPr>
              <a:t>분체연료의</a:t>
            </a:r>
            <a:r>
              <a:rPr lang="ko-KR" altLang="en-US" sz="1600" b="1" dirty="0" smtClean="0">
                <a:solidFill>
                  <a:srgbClr val="333333"/>
                </a:solidFill>
              </a:rPr>
              <a:t> 개요</a:t>
            </a:r>
          </a:p>
        </p:txBody>
      </p:sp>
      <p:grpSp>
        <p:nvGrpSpPr>
          <p:cNvPr id="2" name="그룹 7"/>
          <p:cNvGrpSpPr/>
          <p:nvPr/>
        </p:nvGrpSpPr>
        <p:grpSpPr>
          <a:xfrm>
            <a:off x="395536" y="1340768"/>
            <a:ext cx="1584176" cy="360000"/>
            <a:chOff x="0" y="21116"/>
            <a:chExt cx="7272764" cy="636480"/>
          </a:xfrm>
        </p:grpSpPr>
        <p:sp>
          <p:nvSpPr>
            <p:cNvPr id="9" name="모서리가 둥근 직사각형 8"/>
            <p:cNvSpPr/>
            <p:nvPr/>
          </p:nvSpPr>
          <p:spPr>
            <a:xfrm>
              <a:off x="0" y="21116"/>
              <a:ext cx="7272764" cy="6364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모서리가 둥근 직사각형 4"/>
            <p:cNvSpPr/>
            <p:nvPr/>
          </p:nvSpPr>
          <p:spPr>
            <a:xfrm>
              <a:off x="31070" y="52186"/>
              <a:ext cx="7210624" cy="5743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600" b="1" dirty="0" smtClean="0">
                  <a:solidFill>
                    <a:prstClr val="white"/>
                  </a:solidFill>
                </a:rPr>
                <a:t>제조방법</a:t>
              </a:r>
              <a:endParaRPr lang="ko-KR" altLang="en-US" sz="1600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763688" y="1350684"/>
            <a:ext cx="6984776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32000" lvl="1" indent="-216000">
              <a:lnSpc>
                <a:spcPct val="120000"/>
              </a:lnSpc>
              <a:spcBef>
                <a:spcPts val="600"/>
              </a:spcBef>
              <a:buFont typeface="굴림" pitchFamily="50" charset="-127"/>
              <a:buChar char="-"/>
            </a:pPr>
            <a:r>
              <a:rPr lang="ko-KR" altLang="en-US" sz="1400" dirty="0" err="1" smtClean="0">
                <a:solidFill>
                  <a:prstClr val="black"/>
                </a:solidFill>
              </a:rPr>
              <a:t>분체연료의</a:t>
            </a:r>
            <a:r>
              <a:rPr lang="ko-KR" altLang="en-US" sz="1400" dirty="0" smtClean="0">
                <a:solidFill>
                  <a:prstClr val="black"/>
                </a:solidFill>
              </a:rPr>
              <a:t> 재료는 남은 음식물이며 여기에 가연성물질을 포함한 이물질</a:t>
            </a:r>
            <a:r>
              <a:rPr lang="en-US" altLang="ko-KR" sz="1400" dirty="0" smtClean="0">
                <a:solidFill>
                  <a:prstClr val="black"/>
                </a:solidFill>
              </a:rPr>
              <a:t>(</a:t>
            </a:r>
            <a:r>
              <a:rPr lang="ko-KR" altLang="en-US" sz="1400" dirty="0" smtClean="0">
                <a:solidFill>
                  <a:prstClr val="black"/>
                </a:solidFill>
              </a:rPr>
              <a:t>불순물</a:t>
            </a:r>
            <a:r>
              <a:rPr lang="en-US" altLang="ko-KR" sz="1400" dirty="0" smtClean="0">
                <a:solidFill>
                  <a:prstClr val="black"/>
                </a:solidFill>
              </a:rPr>
              <a:t>)</a:t>
            </a:r>
            <a:r>
              <a:rPr lang="ko-KR" altLang="en-US" sz="1400" dirty="0" smtClean="0">
                <a:solidFill>
                  <a:prstClr val="black"/>
                </a:solidFill>
              </a:rPr>
              <a:t>은 제거되어야 하고</a:t>
            </a:r>
            <a:r>
              <a:rPr lang="en-US" altLang="ko-KR" sz="1400" dirty="0" smtClean="0">
                <a:solidFill>
                  <a:prstClr val="black"/>
                </a:solidFill>
              </a:rPr>
              <a:t>, </a:t>
            </a:r>
            <a:r>
              <a:rPr lang="ko-KR" altLang="en-US" sz="1400" dirty="0" smtClean="0">
                <a:solidFill>
                  <a:prstClr val="black"/>
                </a:solidFill>
              </a:rPr>
              <a:t>이 과정에서 </a:t>
            </a:r>
            <a:r>
              <a:rPr lang="en-US" altLang="ko-KR" sz="1400" dirty="0" smtClean="0">
                <a:solidFill>
                  <a:prstClr val="black"/>
                </a:solidFill>
              </a:rPr>
              <a:t>2</a:t>
            </a:r>
            <a:r>
              <a:rPr lang="ko-KR" altLang="en-US" sz="1400" dirty="0" smtClean="0">
                <a:solidFill>
                  <a:prstClr val="black"/>
                </a:solidFill>
              </a:rPr>
              <a:t>차 환경오염을 유발하지 않아야 한다</a:t>
            </a:r>
            <a:r>
              <a:rPr lang="en-US" altLang="ko-KR" sz="1400" dirty="0" smtClean="0">
                <a:solidFill>
                  <a:prstClr val="black"/>
                </a:solidFill>
              </a:rPr>
              <a:t>.</a:t>
            </a:r>
          </a:p>
          <a:p>
            <a:pPr marL="432000" lvl="1" indent="-216000">
              <a:lnSpc>
                <a:spcPct val="120000"/>
              </a:lnSpc>
              <a:spcBef>
                <a:spcPts val="600"/>
              </a:spcBef>
              <a:buFont typeface="굴림" pitchFamily="50" charset="-127"/>
              <a:buChar char="-"/>
            </a:pPr>
            <a:r>
              <a:rPr lang="ko-KR" altLang="en-US" sz="1400" dirty="0" err="1" smtClean="0">
                <a:solidFill>
                  <a:prstClr val="black"/>
                </a:solidFill>
              </a:rPr>
              <a:t>분체연료</a:t>
            </a:r>
            <a:r>
              <a:rPr lang="ko-KR" altLang="en-US" sz="1400" dirty="0" smtClean="0">
                <a:solidFill>
                  <a:prstClr val="black"/>
                </a:solidFill>
              </a:rPr>
              <a:t> 제조에 사용하는 남은 음식물에 수거 시 포함된 비닐</a:t>
            </a:r>
            <a:r>
              <a:rPr lang="en-US" altLang="ko-KR" sz="1400" dirty="0" smtClean="0">
                <a:solidFill>
                  <a:prstClr val="black"/>
                </a:solidFill>
              </a:rPr>
              <a:t>, </a:t>
            </a:r>
            <a:r>
              <a:rPr lang="ko-KR" altLang="en-US" sz="1400" dirty="0" smtClean="0">
                <a:solidFill>
                  <a:prstClr val="black"/>
                </a:solidFill>
              </a:rPr>
              <a:t>금속</a:t>
            </a:r>
            <a:r>
              <a:rPr lang="en-US" altLang="ko-KR" sz="1400" dirty="0" smtClean="0">
                <a:solidFill>
                  <a:prstClr val="black"/>
                </a:solidFill>
              </a:rPr>
              <a:t>, </a:t>
            </a:r>
            <a:r>
              <a:rPr lang="ko-KR" altLang="en-US" sz="1400" dirty="0" smtClean="0">
                <a:solidFill>
                  <a:prstClr val="black"/>
                </a:solidFill>
              </a:rPr>
              <a:t>비금속 등 이물질을 분리하고 부피가 큰 남은 음식물</a:t>
            </a:r>
            <a:r>
              <a:rPr lang="en-US" altLang="ko-KR" sz="1400" dirty="0" smtClean="0">
                <a:solidFill>
                  <a:prstClr val="black"/>
                </a:solidFill>
              </a:rPr>
              <a:t>(</a:t>
            </a:r>
            <a:r>
              <a:rPr lang="ko-KR" altLang="en-US" sz="1400" dirty="0" smtClean="0">
                <a:solidFill>
                  <a:prstClr val="black"/>
                </a:solidFill>
              </a:rPr>
              <a:t>예</a:t>
            </a:r>
            <a:r>
              <a:rPr lang="en-US" altLang="ko-KR" sz="1400" dirty="0" smtClean="0">
                <a:solidFill>
                  <a:prstClr val="black"/>
                </a:solidFill>
              </a:rPr>
              <a:t>: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통무우</a:t>
            </a:r>
            <a:r>
              <a:rPr lang="en-US" altLang="ko-KR" sz="1400" dirty="0" smtClean="0">
                <a:solidFill>
                  <a:prstClr val="black"/>
                </a:solidFill>
              </a:rPr>
              <a:t>, </a:t>
            </a:r>
            <a:r>
              <a:rPr lang="ko-KR" altLang="en-US" sz="1400" dirty="0" smtClean="0">
                <a:solidFill>
                  <a:prstClr val="black"/>
                </a:solidFill>
              </a:rPr>
              <a:t>배추 등</a:t>
            </a:r>
            <a:r>
              <a:rPr lang="en-US" altLang="ko-KR" sz="1400" dirty="0" smtClean="0">
                <a:solidFill>
                  <a:prstClr val="black"/>
                </a:solidFill>
              </a:rPr>
              <a:t>)</a:t>
            </a:r>
            <a:r>
              <a:rPr lang="ko-KR" altLang="en-US" sz="1400" dirty="0" smtClean="0">
                <a:solidFill>
                  <a:prstClr val="black"/>
                </a:solidFill>
              </a:rPr>
              <a:t>의 내부를 표면에 노출시켜 염분제거의 용이성을 도모하며 남은 음식물의 균질화를 목적으로 남은 음식물을 파쇄한다</a:t>
            </a:r>
            <a:r>
              <a:rPr lang="en-US" altLang="ko-KR" sz="1400" dirty="0" smtClean="0">
                <a:solidFill>
                  <a:prstClr val="black"/>
                </a:solidFill>
              </a:rPr>
              <a:t>.</a:t>
            </a:r>
          </a:p>
          <a:p>
            <a:pPr marL="432000" lvl="1" indent="-216000">
              <a:lnSpc>
                <a:spcPct val="120000"/>
              </a:lnSpc>
              <a:spcBef>
                <a:spcPts val="600"/>
              </a:spcBef>
              <a:buFont typeface="굴림" pitchFamily="50" charset="-127"/>
              <a:buChar char="-"/>
            </a:pPr>
            <a:r>
              <a:rPr lang="ko-KR" altLang="en-US" sz="1400" dirty="0" smtClean="0">
                <a:solidFill>
                  <a:prstClr val="black"/>
                </a:solidFill>
              </a:rPr>
              <a:t>파쇄 시 이물질을 남은 음식물로부터 분리하여 제거한다</a:t>
            </a:r>
            <a:r>
              <a:rPr lang="en-US" altLang="ko-KR" sz="1400" dirty="0" smtClean="0">
                <a:solidFill>
                  <a:prstClr val="black"/>
                </a:solidFill>
              </a:rPr>
              <a:t>.</a:t>
            </a:r>
          </a:p>
          <a:p>
            <a:pPr marL="432000" lvl="1" indent="-216000">
              <a:lnSpc>
                <a:spcPct val="120000"/>
              </a:lnSpc>
              <a:spcBef>
                <a:spcPts val="600"/>
              </a:spcBef>
              <a:buFont typeface="굴림" pitchFamily="50" charset="-127"/>
              <a:buChar char="-"/>
            </a:pPr>
            <a:r>
              <a:rPr lang="ko-KR" altLang="en-US" sz="1400" dirty="0" err="1" smtClean="0">
                <a:solidFill>
                  <a:prstClr val="black"/>
                </a:solidFill>
              </a:rPr>
              <a:t>분체연료에</a:t>
            </a:r>
            <a:r>
              <a:rPr lang="ko-KR" altLang="en-US" sz="1400" dirty="0" smtClean="0">
                <a:solidFill>
                  <a:prstClr val="black"/>
                </a:solidFill>
              </a:rPr>
              <a:t> 포함된 수분 및 염분을 제거하기 위하여 압출탈수를 한다</a:t>
            </a:r>
            <a:r>
              <a:rPr lang="en-US" altLang="ko-KR" sz="1400" dirty="0" smtClean="0">
                <a:solidFill>
                  <a:prstClr val="black"/>
                </a:solidFill>
              </a:rPr>
              <a:t>. </a:t>
            </a:r>
            <a:r>
              <a:rPr lang="ko-KR" altLang="en-US" sz="1400" dirty="0" smtClean="0">
                <a:solidFill>
                  <a:prstClr val="black"/>
                </a:solidFill>
              </a:rPr>
              <a:t>압축 탈수 시 배출되는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탈리액은</a:t>
            </a:r>
            <a:r>
              <a:rPr lang="ko-KR" altLang="en-US" sz="1400" dirty="0" smtClean="0">
                <a:solidFill>
                  <a:prstClr val="black"/>
                </a:solidFill>
              </a:rPr>
              <a:t> 원심탈수기 등을 이용하여 고형분과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여액을</a:t>
            </a:r>
            <a:r>
              <a:rPr lang="ko-KR" altLang="en-US" sz="1400" dirty="0" smtClean="0">
                <a:solidFill>
                  <a:prstClr val="black"/>
                </a:solidFill>
              </a:rPr>
              <a:t> 분리하며 이 때 배출되는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여액은</a:t>
            </a:r>
            <a:r>
              <a:rPr lang="ko-KR" altLang="en-US" sz="1400" dirty="0" smtClean="0">
                <a:solidFill>
                  <a:prstClr val="black"/>
                </a:solidFill>
              </a:rPr>
              <a:t> 폐수처리 한다</a:t>
            </a:r>
            <a:r>
              <a:rPr lang="en-US" altLang="ko-KR" sz="1400" dirty="0" smtClean="0">
                <a:solidFill>
                  <a:prstClr val="black"/>
                </a:solidFill>
              </a:rPr>
              <a:t>.</a:t>
            </a:r>
          </a:p>
          <a:p>
            <a:pPr marL="432000" lvl="1" indent="-216000">
              <a:lnSpc>
                <a:spcPct val="120000"/>
              </a:lnSpc>
              <a:spcBef>
                <a:spcPts val="600"/>
              </a:spcBef>
              <a:buFont typeface="굴림" pitchFamily="50" charset="-127"/>
              <a:buChar char="-"/>
            </a:pPr>
            <a:r>
              <a:rPr lang="ko-KR" altLang="en-US" sz="1400" dirty="0" smtClean="0">
                <a:solidFill>
                  <a:prstClr val="black"/>
                </a:solidFill>
              </a:rPr>
              <a:t>탈수케이크와 원심탈수기에서 분리된 고형분을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분체연료</a:t>
            </a:r>
            <a:r>
              <a:rPr lang="ko-KR" altLang="en-US" sz="1400" dirty="0" smtClean="0">
                <a:solidFill>
                  <a:prstClr val="black"/>
                </a:solidFill>
              </a:rPr>
              <a:t> 원료로 사용한다</a:t>
            </a:r>
            <a:r>
              <a:rPr lang="en-US" altLang="ko-KR" sz="1400" dirty="0" smtClean="0">
                <a:solidFill>
                  <a:prstClr val="black"/>
                </a:solidFill>
              </a:rPr>
              <a:t>.</a:t>
            </a:r>
          </a:p>
          <a:p>
            <a:pPr marL="432000" lvl="1" indent="-216000">
              <a:lnSpc>
                <a:spcPct val="120000"/>
              </a:lnSpc>
              <a:spcBef>
                <a:spcPts val="600"/>
              </a:spcBef>
              <a:buFont typeface="굴림" pitchFamily="50" charset="-127"/>
              <a:buChar char="-"/>
            </a:pPr>
            <a:r>
              <a:rPr lang="ko-KR" altLang="en-US" sz="1400" dirty="0" err="1" smtClean="0">
                <a:solidFill>
                  <a:prstClr val="black"/>
                </a:solidFill>
              </a:rPr>
              <a:t>분체연료</a:t>
            </a:r>
            <a:r>
              <a:rPr lang="ko-KR" altLang="en-US" sz="1400" dirty="0" smtClean="0">
                <a:solidFill>
                  <a:prstClr val="black"/>
                </a:solidFill>
              </a:rPr>
              <a:t> 원료인 탈수케이크와 원심탈수기에서 분리된 고형분에 다량 포함된 수분을 제거하기 위하여 건조기에서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함수율이</a:t>
            </a:r>
            <a:r>
              <a:rPr lang="ko-KR" altLang="en-US" sz="1400" dirty="0" smtClean="0">
                <a:solidFill>
                  <a:prstClr val="black"/>
                </a:solidFill>
              </a:rPr>
              <a:t> </a:t>
            </a:r>
            <a:r>
              <a:rPr lang="en-US" altLang="ko-KR" sz="1400" dirty="0" smtClean="0">
                <a:solidFill>
                  <a:prstClr val="black"/>
                </a:solidFill>
              </a:rPr>
              <a:t>13% </a:t>
            </a:r>
            <a:r>
              <a:rPr lang="ko-KR" altLang="en-US" sz="1400" dirty="0" smtClean="0">
                <a:solidFill>
                  <a:prstClr val="black"/>
                </a:solidFill>
              </a:rPr>
              <a:t>이하로 건조한다</a:t>
            </a:r>
            <a:r>
              <a:rPr lang="en-US" altLang="ko-KR" sz="1400" dirty="0" smtClean="0">
                <a:solidFill>
                  <a:prstClr val="black"/>
                </a:solidFill>
              </a:rPr>
              <a:t>.</a:t>
            </a:r>
          </a:p>
          <a:p>
            <a:pPr marL="432000" lvl="1" indent="-216000">
              <a:lnSpc>
                <a:spcPct val="120000"/>
              </a:lnSpc>
              <a:spcBef>
                <a:spcPts val="600"/>
              </a:spcBef>
              <a:buFont typeface="굴림" pitchFamily="50" charset="-127"/>
              <a:buChar char="-"/>
            </a:pPr>
            <a:r>
              <a:rPr lang="ko-KR" altLang="en-US" sz="1400" dirty="0" smtClean="0">
                <a:solidFill>
                  <a:prstClr val="black"/>
                </a:solidFill>
              </a:rPr>
              <a:t>건조된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분체연료</a:t>
            </a:r>
            <a:r>
              <a:rPr lang="ko-KR" altLang="en-US" sz="1400" dirty="0" smtClean="0">
                <a:solidFill>
                  <a:prstClr val="black"/>
                </a:solidFill>
              </a:rPr>
              <a:t> 원료의 연소효율을 높이기 위하여 분쇄기에서 파쇄하여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분체연료를</a:t>
            </a:r>
            <a:r>
              <a:rPr lang="ko-KR" altLang="en-US" sz="1400" dirty="0" smtClean="0">
                <a:solidFill>
                  <a:prstClr val="black"/>
                </a:solidFill>
              </a:rPr>
              <a:t> 제조하며 이때 평균입경이 </a:t>
            </a:r>
            <a:r>
              <a:rPr lang="en-US" altLang="ko-KR" sz="1400" dirty="0" smtClean="0">
                <a:solidFill>
                  <a:prstClr val="black"/>
                </a:solidFill>
              </a:rPr>
              <a:t>30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메쉬</a:t>
            </a:r>
            <a:r>
              <a:rPr lang="ko-KR" altLang="en-US" sz="1400" dirty="0" smtClean="0">
                <a:solidFill>
                  <a:prstClr val="black"/>
                </a:solidFill>
              </a:rPr>
              <a:t> 이하이어야 한다</a:t>
            </a:r>
            <a:r>
              <a:rPr lang="en-US" altLang="ko-KR" sz="1400" dirty="0" smtClean="0">
                <a:solidFill>
                  <a:prstClr val="black"/>
                </a:solidFill>
              </a:rPr>
              <a:t>.</a:t>
            </a:r>
            <a:r>
              <a:rPr lang="ko-KR" altLang="en-US" sz="1400" dirty="0" smtClean="0">
                <a:solidFill>
                  <a:prstClr val="black"/>
                </a:solidFill>
              </a:rPr>
              <a:t> </a:t>
            </a:r>
            <a:endParaRPr lang="en-US" altLang="ko-KR" sz="2400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234812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fontAlgn="base">
              <a:lnSpc>
                <a:spcPct val="150000"/>
              </a:lnSpc>
            </a:pPr>
            <a:endParaRPr lang="en-US" altLang="ko-KR" sz="1400" b="1" dirty="0" smtClean="0">
              <a:solidFill>
                <a:prstClr val="black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기술의 개요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096344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err="1" smtClean="0">
                <a:solidFill>
                  <a:srgbClr val="333333"/>
                </a:solidFill>
              </a:rPr>
              <a:t>분체연료의</a:t>
            </a:r>
            <a:r>
              <a:rPr lang="ko-KR" altLang="en-US" sz="1600" b="1" dirty="0" smtClean="0">
                <a:solidFill>
                  <a:srgbClr val="333333"/>
                </a:solidFill>
              </a:rPr>
              <a:t> 개요</a:t>
            </a:r>
          </a:p>
        </p:txBody>
      </p:sp>
      <p:graphicFrame>
        <p:nvGraphicFramePr>
          <p:cNvPr id="8" name="표 7"/>
          <p:cNvGraphicFramePr>
            <a:graphicFrameLocks noGrp="1"/>
          </p:cNvGraphicFramePr>
          <p:nvPr/>
        </p:nvGraphicFramePr>
        <p:xfrm>
          <a:off x="971601" y="1844825"/>
          <a:ext cx="7488831" cy="1800199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1946133"/>
                <a:gridCol w="791814"/>
                <a:gridCol w="791814"/>
                <a:gridCol w="791814"/>
                <a:gridCol w="791814"/>
                <a:gridCol w="791814"/>
                <a:gridCol w="791814"/>
                <a:gridCol w="791814"/>
              </a:tblGrid>
              <a:tr h="35231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폐기물 종류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C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H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O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N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S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불연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수분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8957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야채</a:t>
                      </a:r>
                      <a:r>
                        <a:rPr lang="en-US" altLang="ko-KR" sz="1400" b="0" dirty="0" smtClean="0"/>
                        <a:t>,</a:t>
                      </a:r>
                      <a:r>
                        <a:rPr lang="ko-KR" altLang="en-US" sz="1400" b="0" dirty="0" smtClean="0"/>
                        <a:t> </a:t>
                      </a:r>
                      <a:r>
                        <a:rPr lang="ko-KR" altLang="en-US" sz="1400" b="0" dirty="0" err="1" smtClean="0"/>
                        <a:t>음식류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10.65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1.44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8.15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0.36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0.04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78.29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957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껍질 있는 과일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10.21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1.21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8.87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0.23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0.02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78.7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957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생선</a:t>
                      </a:r>
                      <a:r>
                        <a:rPr lang="en-US" altLang="ko-KR" sz="1400" b="0" dirty="0" smtClean="0"/>
                        <a:t>, </a:t>
                      </a:r>
                      <a:r>
                        <a:rPr lang="ko-KR" altLang="en-US" sz="1400" b="0" dirty="0" smtClean="0"/>
                        <a:t>고기조각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36.5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5.8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13.15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0.26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0.11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38.74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957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기름</a:t>
                      </a:r>
                      <a:r>
                        <a:rPr lang="en-US" altLang="ko-KR" sz="1400" b="0" dirty="0" smtClean="0"/>
                        <a:t>, </a:t>
                      </a:r>
                      <a:r>
                        <a:rPr lang="ko-KR" altLang="en-US" sz="1400" b="0" dirty="0" err="1" smtClean="0"/>
                        <a:t>비계류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73.14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11.54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14.82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0.43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0.07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0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957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err="1" smtClean="0"/>
                        <a:t>잡야채류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15.32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2.14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14.82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0.78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0.02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62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123728" y="1484785"/>
            <a:ext cx="51125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solidFill>
                  <a:prstClr val="black"/>
                </a:solidFill>
              </a:rPr>
              <a:t>음식물 폐기물의 성분비율</a:t>
            </a:r>
            <a:endParaRPr lang="ko-KR" altLang="en-US" sz="16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43608" y="3645025"/>
            <a:ext cx="6408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prstClr val="black"/>
                </a:solidFill>
              </a:rPr>
              <a:t>※ </a:t>
            </a:r>
            <a:r>
              <a:rPr lang="ko-KR" altLang="en-US" sz="1400" dirty="0" smtClean="0">
                <a:solidFill>
                  <a:prstClr val="black"/>
                </a:solidFill>
              </a:rPr>
              <a:t>참고자료</a:t>
            </a:r>
            <a:r>
              <a:rPr lang="en-US" altLang="ko-KR" sz="1400" dirty="0" smtClean="0">
                <a:solidFill>
                  <a:prstClr val="black"/>
                </a:solidFill>
              </a:rPr>
              <a:t>: HANDBOOK OF SOLID WASTE MANAGEMENT</a:t>
            </a:r>
            <a:endParaRPr lang="ko-KR" altLang="en-US" sz="1400" dirty="0">
              <a:solidFill>
                <a:prstClr val="black"/>
              </a:solidFill>
            </a:endParaRPr>
          </a:p>
        </p:txBody>
      </p:sp>
      <p:graphicFrame>
        <p:nvGraphicFramePr>
          <p:cNvPr id="11" name="표 10"/>
          <p:cNvGraphicFramePr>
            <a:graphicFrameLocks noGrp="1"/>
          </p:cNvGraphicFramePr>
          <p:nvPr/>
        </p:nvGraphicFramePr>
        <p:xfrm>
          <a:off x="971601" y="4365105"/>
          <a:ext cx="7488831" cy="1800199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2496277"/>
                <a:gridCol w="2496277"/>
                <a:gridCol w="2496277"/>
              </a:tblGrid>
              <a:tr h="35231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폐기물 종류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고위발열량</a:t>
                      </a:r>
                      <a:r>
                        <a:rPr lang="en-US" altLang="ko-KR" sz="1400" b="0" dirty="0" smtClean="0"/>
                        <a:t>(kcal/kg)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dirty="0" err="1" smtClean="0"/>
                        <a:t>저위발열량</a:t>
                      </a:r>
                      <a:r>
                        <a:rPr lang="en-US" altLang="ko-KR" sz="1400" b="0" dirty="0" smtClean="0"/>
                        <a:t>(kcal/kg)</a:t>
                      </a:r>
                      <a:endParaRPr lang="ko-KR" altLang="en-US" sz="1400" b="0" dirty="0" smtClean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8957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야채</a:t>
                      </a:r>
                      <a:r>
                        <a:rPr lang="en-US" altLang="ko-KR" sz="1400" b="0" dirty="0" smtClean="0"/>
                        <a:t>, </a:t>
                      </a:r>
                      <a:r>
                        <a:rPr lang="ko-KR" altLang="en-US" sz="1400" b="0" dirty="0" err="1" smtClean="0"/>
                        <a:t>음식류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1,007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459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957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껍질 있는 과일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862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324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957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생선</a:t>
                      </a:r>
                      <a:r>
                        <a:rPr lang="en-US" altLang="ko-KR" sz="1400" b="0" dirty="0" smtClean="0"/>
                        <a:t>, </a:t>
                      </a:r>
                      <a:r>
                        <a:rPr lang="ko-KR" altLang="en-US" sz="1400" b="0" dirty="0" smtClean="0"/>
                        <a:t>고기조각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4,372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3,827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957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기름</a:t>
                      </a:r>
                      <a:r>
                        <a:rPr lang="en-US" altLang="ko-KR" sz="1400" b="0" dirty="0" smtClean="0"/>
                        <a:t>, </a:t>
                      </a:r>
                      <a:r>
                        <a:rPr lang="ko-KR" altLang="en-US" sz="1400" b="0" dirty="0" err="1" smtClean="0"/>
                        <a:t>비계류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9,220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8,597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957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err="1" smtClean="0"/>
                        <a:t>잡야채류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1,339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852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123728" y="4005065"/>
            <a:ext cx="51125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solidFill>
                  <a:prstClr val="black"/>
                </a:solidFill>
              </a:rPr>
              <a:t>음식물 폐기물의 발열량</a:t>
            </a:r>
            <a:endParaRPr lang="ko-KR" altLang="en-US" sz="1600" dirty="0">
              <a:solidFill>
                <a:prstClr val="black"/>
              </a:solidFill>
            </a:endParaRPr>
          </a:p>
        </p:txBody>
      </p:sp>
      <p:grpSp>
        <p:nvGrpSpPr>
          <p:cNvPr id="2" name="그룹 14"/>
          <p:cNvGrpSpPr/>
          <p:nvPr/>
        </p:nvGrpSpPr>
        <p:grpSpPr>
          <a:xfrm>
            <a:off x="395536" y="1340768"/>
            <a:ext cx="1584000" cy="360000"/>
            <a:chOff x="0" y="3433315"/>
            <a:chExt cx="7848871" cy="540233"/>
          </a:xfrm>
        </p:grpSpPr>
        <p:sp>
          <p:nvSpPr>
            <p:cNvPr id="14" name="모서리가 둥근 직사각형 13"/>
            <p:cNvSpPr/>
            <p:nvPr/>
          </p:nvSpPr>
          <p:spPr>
            <a:xfrm>
              <a:off x="0" y="3433315"/>
              <a:ext cx="7848871" cy="540233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3901266"/>
                <a:satOff val="-4866"/>
                <a:lumOff val="1144"/>
                <a:alphaOff val="0"/>
              </a:schemeClr>
            </a:fillRef>
            <a:effectRef idx="0">
              <a:schemeClr val="accent2">
                <a:hueOff val="3901266"/>
                <a:satOff val="-4866"/>
                <a:lumOff val="1144"/>
                <a:alphaOff val="0"/>
              </a:schemeClr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ko-KR" altLang="en-US" sz="1600" b="1" dirty="0" smtClean="0">
                  <a:solidFill>
                    <a:prstClr val="white"/>
                  </a:solidFill>
                </a:rPr>
                <a:t>성분비율</a:t>
              </a:r>
              <a:endParaRPr lang="ko-KR" altLang="en-US" sz="1600" b="1" dirty="0">
                <a:solidFill>
                  <a:prstClr val="white"/>
                </a:solidFill>
              </a:endParaRPr>
            </a:p>
          </p:txBody>
        </p:sp>
        <p:sp>
          <p:nvSpPr>
            <p:cNvPr id="15" name="모서리가 둥근 직사각형 4"/>
            <p:cNvSpPr/>
            <p:nvPr/>
          </p:nvSpPr>
          <p:spPr>
            <a:xfrm>
              <a:off x="26372" y="3459687"/>
              <a:ext cx="7796127" cy="4874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600" dirty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234812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fontAlgn="base">
              <a:lnSpc>
                <a:spcPct val="150000"/>
              </a:lnSpc>
            </a:pPr>
            <a:endParaRPr lang="en-US" altLang="ko-KR" sz="1400" b="1" dirty="0" smtClean="0">
              <a:solidFill>
                <a:prstClr val="black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기술의 개요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096344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err="1" smtClean="0">
                <a:solidFill>
                  <a:srgbClr val="333333"/>
                </a:solidFill>
              </a:rPr>
              <a:t>분체연료의</a:t>
            </a:r>
            <a:r>
              <a:rPr lang="ko-KR" altLang="en-US" sz="1600" b="1" dirty="0" smtClean="0">
                <a:solidFill>
                  <a:srgbClr val="333333"/>
                </a:solidFill>
              </a:rPr>
              <a:t> 개요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63688" y="1350684"/>
            <a:ext cx="6984776" cy="2729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32000" lvl="1" indent="-216000">
              <a:lnSpc>
                <a:spcPct val="120000"/>
              </a:lnSpc>
              <a:spcBef>
                <a:spcPts val="600"/>
              </a:spcBef>
              <a:buFont typeface="굴림" pitchFamily="50" charset="-127"/>
              <a:buChar char="-"/>
            </a:pPr>
            <a:r>
              <a:rPr lang="ko-KR" altLang="en-US" sz="1400" dirty="0" smtClean="0">
                <a:solidFill>
                  <a:prstClr val="black"/>
                </a:solidFill>
              </a:rPr>
              <a:t>음식물쓰레기의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삼성분은</a:t>
            </a:r>
            <a:r>
              <a:rPr lang="ko-KR" altLang="en-US" sz="1400" dirty="0" smtClean="0">
                <a:solidFill>
                  <a:prstClr val="black"/>
                </a:solidFill>
              </a:rPr>
              <a:t> 계절 및 지역에 따라 다소 차이가 있으며 약 수분 </a:t>
            </a:r>
            <a:r>
              <a:rPr lang="en-US" altLang="ko-KR" sz="1400" dirty="0" smtClean="0">
                <a:solidFill>
                  <a:prstClr val="black"/>
                </a:solidFill>
              </a:rPr>
              <a:t>80%, </a:t>
            </a:r>
            <a:r>
              <a:rPr lang="ko-KR" altLang="en-US" sz="1400" dirty="0" smtClean="0">
                <a:solidFill>
                  <a:prstClr val="black"/>
                </a:solidFill>
              </a:rPr>
              <a:t>회분 </a:t>
            </a:r>
            <a:r>
              <a:rPr lang="en-US" altLang="ko-KR" sz="1400" dirty="0" smtClean="0">
                <a:solidFill>
                  <a:prstClr val="black"/>
                </a:solidFill>
              </a:rPr>
              <a:t>3%,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휘발분</a:t>
            </a:r>
            <a:r>
              <a:rPr lang="ko-KR" altLang="en-US" sz="1400" dirty="0" smtClean="0">
                <a:solidFill>
                  <a:prstClr val="black"/>
                </a:solidFill>
              </a:rPr>
              <a:t> </a:t>
            </a:r>
            <a:r>
              <a:rPr lang="en-US" altLang="ko-KR" sz="1400" dirty="0" smtClean="0">
                <a:solidFill>
                  <a:prstClr val="black"/>
                </a:solidFill>
              </a:rPr>
              <a:t>17%</a:t>
            </a:r>
            <a:r>
              <a:rPr lang="ko-KR" altLang="en-US" sz="1400" dirty="0" smtClean="0">
                <a:solidFill>
                  <a:prstClr val="black"/>
                </a:solidFill>
              </a:rPr>
              <a:t>이다</a:t>
            </a:r>
            <a:r>
              <a:rPr lang="en-US" altLang="ko-KR" sz="1400" dirty="0" smtClean="0">
                <a:solidFill>
                  <a:prstClr val="black"/>
                </a:solidFill>
              </a:rPr>
              <a:t>.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분체연료</a:t>
            </a:r>
            <a:r>
              <a:rPr lang="ko-KR" altLang="en-US" sz="1400" dirty="0" smtClean="0">
                <a:solidFill>
                  <a:prstClr val="black"/>
                </a:solidFill>
              </a:rPr>
              <a:t> 제조공정은 음식물쓰레기에 가수와 동시에 파쇄하면서 비닐 등 이물질을 제거하는 선별공정</a:t>
            </a:r>
            <a:r>
              <a:rPr lang="en-US" altLang="ko-KR" sz="1400" dirty="0" smtClean="0">
                <a:solidFill>
                  <a:prstClr val="black"/>
                </a:solidFill>
              </a:rPr>
              <a:t>, </a:t>
            </a:r>
            <a:r>
              <a:rPr lang="ko-KR" altLang="en-US" sz="1400" dirty="0" smtClean="0">
                <a:solidFill>
                  <a:prstClr val="black"/>
                </a:solidFill>
              </a:rPr>
              <a:t>압축탈수과정에서 탈수와 동시에 상당량의 염분이 제거되는 탈수공정이 있으며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탈리액에는</a:t>
            </a:r>
            <a:r>
              <a:rPr lang="ko-KR" altLang="en-US" sz="1400" dirty="0" smtClean="0">
                <a:solidFill>
                  <a:prstClr val="black"/>
                </a:solidFill>
              </a:rPr>
              <a:t> 다량의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슬러지가</a:t>
            </a:r>
            <a:r>
              <a:rPr lang="ko-KR" altLang="en-US" sz="1400" dirty="0" smtClean="0">
                <a:solidFill>
                  <a:prstClr val="black"/>
                </a:solidFill>
              </a:rPr>
              <a:t> 포함되어있다</a:t>
            </a:r>
            <a:r>
              <a:rPr lang="en-US" altLang="ko-KR" sz="1400" dirty="0" smtClean="0">
                <a:solidFill>
                  <a:prstClr val="black"/>
                </a:solidFill>
              </a:rPr>
              <a:t>. </a:t>
            </a:r>
            <a:r>
              <a:rPr lang="ko-KR" altLang="en-US" sz="1400" dirty="0" smtClean="0">
                <a:solidFill>
                  <a:prstClr val="black"/>
                </a:solidFill>
              </a:rPr>
              <a:t>폐수처리 시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탈수여액으로부터</a:t>
            </a:r>
            <a:r>
              <a:rPr lang="ko-KR" altLang="en-US" sz="1400" dirty="0" smtClean="0">
                <a:solidFill>
                  <a:prstClr val="black"/>
                </a:solidFill>
              </a:rPr>
              <a:t> 고형분을 분리하며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가압부상조에서</a:t>
            </a:r>
            <a:r>
              <a:rPr lang="ko-KR" altLang="en-US" sz="1400" dirty="0" smtClean="0">
                <a:solidFill>
                  <a:prstClr val="black"/>
                </a:solidFill>
              </a:rPr>
              <a:t> 발생한 </a:t>
            </a:r>
            <a:r>
              <a:rPr lang="en-US" altLang="ko-KR" sz="1400" dirty="0" smtClean="0">
                <a:solidFill>
                  <a:prstClr val="black"/>
                </a:solidFill>
              </a:rPr>
              <a:t>scum</a:t>
            </a:r>
            <a:r>
              <a:rPr lang="ko-KR" altLang="en-US" sz="1400" dirty="0" smtClean="0">
                <a:solidFill>
                  <a:prstClr val="black"/>
                </a:solidFill>
              </a:rPr>
              <a:t>을 건조기에 투입하여 유기물함량을 높일 수 있으며</a:t>
            </a:r>
            <a:r>
              <a:rPr lang="en-US" altLang="ko-KR" sz="1400" dirty="0" smtClean="0">
                <a:solidFill>
                  <a:prstClr val="black"/>
                </a:solidFill>
              </a:rPr>
              <a:t>, </a:t>
            </a:r>
            <a:r>
              <a:rPr lang="ko-KR" altLang="en-US" sz="1400" dirty="0" smtClean="0">
                <a:solidFill>
                  <a:prstClr val="black"/>
                </a:solidFill>
              </a:rPr>
              <a:t>마지막으로 파쇄 과정을 거쳐 평균입경이 약 </a:t>
            </a:r>
            <a:r>
              <a:rPr lang="en-US" altLang="ko-KR" sz="1400" dirty="0" smtClean="0">
                <a:solidFill>
                  <a:prstClr val="black"/>
                </a:solidFill>
              </a:rPr>
              <a:t>30mesh</a:t>
            </a:r>
            <a:r>
              <a:rPr lang="ko-KR" altLang="en-US" sz="1400" dirty="0" smtClean="0">
                <a:solidFill>
                  <a:prstClr val="black"/>
                </a:solidFill>
              </a:rPr>
              <a:t>인 분체연료를 제조한다</a:t>
            </a:r>
            <a:r>
              <a:rPr lang="en-US" altLang="ko-KR" sz="1400" dirty="0" smtClean="0">
                <a:solidFill>
                  <a:prstClr val="black"/>
                </a:solidFill>
              </a:rPr>
              <a:t>.</a:t>
            </a:r>
          </a:p>
          <a:p>
            <a:pPr marL="432000" lvl="1" indent="-216000">
              <a:lnSpc>
                <a:spcPct val="120000"/>
              </a:lnSpc>
              <a:spcBef>
                <a:spcPts val="600"/>
              </a:spcBef>
            </a:pPr>
            <a:r>
              <a:rPr lang="en-US" altLang="ko-KR" sz="1400" dirty="0" smtClean="0">
                <a:solidFill>
                  <a:prstClr val="black"/>
                </a:solidFill>
              </a:rPr>
              <a:t>※ </a:t>
            </a:r>
            <a:r>
              <a:rPr lang="ko-KR" altLang="en-US" sz="1400" dirty="0" smtClean="0">
                <a:solidFill>
                  <a:prstClr val="black"/>
                </a:solidFill>
              </a:rPr>
              <a:t>상기에 명시 된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분체</a:t>
            </a:r>
            <a:r>
              <a:rPr lang="ko-KR" altLang="en-US" sz="1400" dirty="0" smtClean="0">
                <a:solidFill>
                  <a:prstClr val="black"/>
                </a:solidFill>
              </a:rPr>
              <a:t> 연료화 과정은 원형의 음식물쓰레기의 전처리 공정으로서 탈수 처리를 통하여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함수율</a:t>
            </a:r>
            <a:r>
              <a:rPr lang="ko-KR" altLang="en-US" sz="1400" dirty="0" smtClean="0">
                <a:solidFill>
                  <a:prstClr val="black"/>
                </a:solidFill>
              </a:rPr>
              <a:t> 약 </a:t>
            </a:r>
            <a:r>
              <a:rPr lang="en-US" altLang="ko-KR" sz="1400" dirty="0" smtClean="0">
                <a:solidFill>
                  <a:prstClr val="black"/>
                </a:solidFill>
              </a:rPr>
              <a:t>70%wt</a:t>
            </a:r>
            <a:r>
              <a:rPr lang="ko-KR" altLang="en-US" sz="1400" dirty="0" smtClean="0">
                <a:solidFill>
                  <a:prstClr val="black"/>
                </a:solidFill>
              </a:rPr>
              <a:t>의 </a:t>
            </a:r>
            <a:r>
              <a:rPr lang="en-US" altLang="ko-KR" sz="1400" dirty="0" smtClean="0">
                <a:solidFill>
                  <a:prstClr val="black"/>
                </a:solidFill>
              </a:rPr>
              <a:t>Cake</a:t>
            </a:r>
            <a:r>
              <a:rPr lang="ko-KR" altLang="en-US" sz="1400" dirty="0" smtClean="0">
                <a:solidFill>
                  <a:prstClr val="black"/>
                </a:solidFill>
              </a:rPr>
              <a:t>상태인 음식물쓰레기를 이용한 처리 기준 임 </a:t>
            </a:r>
            <a:endParaRPr lang="en-US" altLang="ko-KR" sz="2400" dirty="0" smtClean="0">
              <a:solidFill>
                <a:prstClr val="black"/>
              </a:solidFill>
            </a:endParaRPr>
          </a:p>
        </p:txBody>
      </p:sp>
      <p:grpSp>
        <p:nvGrpSpPr>
          <p:cNvPr id="2" name="그룹 11"/>
          <p:cNvGrpSpPr/>
          <p:nvPr/>
        </p:nvGrpSpPr>
        <p:grpSpPr>
          <a:xfrm>
            <a:off x="395536" y="1340808"/>
            <a:ext cx="1584000" cy="360000"/>
            <a:chOff x="0" y="3619676"/>
            <a:chExt cx="5535573" cy="636480"/>
          </a:xfrm>
        </p:grpSpPr>
        <p:sp>
          <p:nvSpPr>
            <p:cNvPr id="13" name="모서리가 둥근 직사각형 12"/>
            <p:cNvSpPr/>
            <p:nvPr/>
          </p:nvSpPr>
          <p:spPr>
            <a:xfrm>
              <a:off x="0" y="3619676"/>
              <a:ext cx="5535573" cy="6364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4681519"/>
                <a:satOff val="-5839"/>
                <a:lumOff val="1373"/>
                <a:alphaOff val="0"/>
              </a:schemeClr>
            </a:fillRef>
            <a:effectRef idx="0">
              <a:schemeClr val="accent2">
                <a:hueOff val="4681519"/>
                <a:satOff val="-5839"/>
                <a:lumOff val="137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모서리가 둥근 직사각형 4"/>
            <p:cNvSpPr/>
            <p:nvPr/>
          </p:nvSpPr>
          <p:spPr>
            <a:xfrm>
              <a:off x="31070" y="3650746"/>
              <a:ext cx="5473433" cy="5743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600" b="1" dirty="0" smtClean="0">
                  <a:solidFill>
                    <a:prstClr val="white"/>
                  </a:solidFill>
                </a:rPr>
                <a:t>성분 조성</a:t>
              </a:r>
              <a:endParaRPr lang="en-US" altLang="ko-KR" sz="1600" b="1" dirty="0" smtClean="0">
                <a:solidFill>
                  <a:prstClr val="white"/>
                </a:solidFill>
              </a:endParaRPr>
            </a:p>
          </p:txBody>
        </p:sp>
      </p:grpSp>
      <p:pic>
        <p:nvPicPr>
          <p:cNvPr id="18" name="Picture 2" descr="http://www.kems.co.kr/korean/energy/img/1_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483768" y="4293096"/>
            <a:ext cx="4953000" cy="1914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234812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rtlCol="0" anchor="ctr"/>
          <a:lstStyle/>
          <a:p>
            <a:pPr marL="342900" indent="-342900" fontAlgn="base">
              <a:lnSpc>
                <a:spcPct val="150000"/>
              </a:lnSpc>
            </a:pPr>
            <a:endParaRPr lang="en-US" altLang="ko-KR" sz="1400" b="1" dirty="0" smtClean="0">
              <a:solidFill>
                <a:prstClr val="black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기술의 개요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096344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err="1" smtClean="0">
                <a:solidFill>
                  <a:srgbClr val="333333"/>
                </a:solidFill>
              </a:rPr>
              <a:t>분체연료의</a:t>
            </a:r>
            <a:r>
              <a:rPr lang="ko-KR" altLang="en-US" sz="1600" b="1" dirty="0" smtClean="0">
                <a:solidFill>
                  <a:srgbClr val="333333"/>
                </a:solidFill>
              </a:rPr>
              <a:t> 개요</a:t>
            </a:r>
          </a:p>
        </p:txBody>
      </p:sp>
      <p:grpSp>
        <p:nvGrpSpPr>
          <p:cNvPr id="2" name="그룹 7"/>
          <p:cNvGrpSpPr/>
          <p:nvPr/>
        </p:nvGrpSpPr>
        <p:grpSpPr>
          <a:xfrm>
            <a:off x="395536" y="1340768"/>
            <a:ext cx="1584176" cy="360000"/>
            <a:chOff x="0" y="21116"/>
            <a:chExt cx="7272764" cy="636480"/>
          </a:xfrm>
        </p:grpSpPr>
        <p:sp>
          <p:nvSpPr>
            <p:cNvPr id="12" name="모서리가 둥근 직사각형 11"/>
            <p:cNvSpPr/>
            <p:nvPr/>
          </p:nvSpPr>
          <p:spPr>
            <a:xfrm>
              <a:off x="0" y="21116"/>
              <a:ext cx="7272764" cy="6364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모서리가 둥근 직사각형 4"/>
            <p:cNvSpPr/>
            <p:nvPr/>
          </p:nvSpPr>
          <p:spPr>
            <a:xfrm>
              <a:off x="31070" y="52186"/>
              <a:ext cx="7210624" cy="5743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600" b="1" dirty="0" smtClean="0">
                  <a:solidFill>
                    <a:prstClr val="white"/>
                  </a:solidFill>
                </a:rPr>
                <a:t>제조 공정도</a:t>
              </a:r>
              <a:endParaRPr lang="ko-KR" altLang="en-US" sz="1600" b="1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4" name="그룹 80"/>
          <p:cNvGrpSpPr/>
          <p:nvPr/>
        </p:nvGrpSpPr>
        <p:grpSpPr>
          <a:xfrm>
            <a:off x="2195736" y="1340768"/>
            <a:ext cx="6120680" cy="4824536"/>
            <a:chOff x="2195736" y="1340768"/>
            <a:chExt cx="6120680" cy="4824536"/>
          </a:xfrm>
        </p:grpSpPr>
        <p:sp>
          <p:nvSpPr>
            <p:cNvPr id="16" name="직사각형 15"/>
            <p:cNvSpPr/>
            <p:nvPr/>
          </p:nvSpPr>
          <p:spPr>
            <a:xfrm>
              <a:off x="2227528" y="1340768"/>
              <a:ext cx="2340000" cy="288032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 smtClean="0">
                  <a:solidFill>
                    <a:prstClr val="black"/>
                  </a:solidFill>
                </a:rPr>
                <a:t>남은 음식물 반입</a:t>
              </a:r>
              <a:endParaRPr lang="ko-KR" altLang="en-US" sz="1400" dirty="0">
                <a:solidFill>
                  <a:prstClr val="black"/>
                </a:solidFill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2723114" y="1907831"/>
              <a:ext cx="1348829" cy="288032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 smtClean="0">
                  <a:solidFill>
                    <a:prstClr val="black"/>
                  </a:solidFill>
                </a:rPr>
                <a:t>파쇄</a:t>
              </a:r>
              <a:endParaRPr lang="ko-KR" altLang="en-US" sz="1400" dirty="0">
                <a:solidFill>
                  <a:prstClr val="black"/>
                </a:solidFill>
              </a:endParaRPr>
            </a:p>
          </p:txBody>
        </p:sp>
        <p:sp>
          <p:nvSpPr>
            <p:cNvPr id="19" name="다이아몬드 18"/>
            <p:cNvSpPr/>
            <p:nvPr/>
          </p:nvSpPr>
          <p:spPr>
            <a:xfrm>
              <a:off x="2723114" y="2474894"/>
              <a:ext cx="1348829" cy="288032"/>
            </a:xfrm>
            <a:prstGeom prst="diamond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 smtClean="0">
                  <a:solidFill>
                    <a:prstClr val="black"/>
                  </a:solidFill>
                </a:rPr>
                <a:t>선별</a:t>
              </a:r>
              <a:endParaRPr lang="ko-KR" altLang="en-US" sz="1400" dirty="0">
                <a:solidFill>
                  <a:prstClr val="black"/>
                </a:solidFill>
              </a:endParaRP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2227528" y="3041957"/>
              <a:ext cx="2340000" cy="288032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 smtClean="0">
                  <a:solidFill>
                    <a:prstClr val="black"/>
                  </a:solidFill>
                </a:rPr>
                <a:t>압축탈수</a:t>
              </a:r>
              <a:endParaRPr lang="ko-KR" altLang="en-US" sz="1400" dirty="0">
                <a:solidFill>
                  <a:prstClr val="black"/>
                </a:solidFill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2195736" y="3609020"/>
              <a:ext cx="1348829" cy="288032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 smtClean="0">
                  <a:solidFill>
                    <a:prstClr val="black"/>
                  </a:solidFill>
                </a:rPr>
                <a:t>탈수 케이크</a:t>
              </a:r>
              <a:endParaRPr lang="ko-KR" altLang="en-US" sz="1400" dirty="0">
                <a:solidFill>
                  <a:prstClr val="black"/>
                </a:solidFill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4932040" y="4176083"/>
              <a:ext cx="1348829" cy="288032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smtClean="0">
                  <a:solidFill>
                    <a:prstClr val="black"/>
                  </a:solidFill>
                </a:rPr>
                <a:t>건조</a:t>
              </a:r>
              <a:endParaRPr lang="ko-KR" altLang="en-US" sz="1400">
                <a:solidFill>
                  <a:prstClr val="black"/>
                </a:solidFill>
              </a:endParaRPr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2723114" y="5310209"/>
              <a:ext cx="1348829" cy="288032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 smtClean="0">
                  <a:solidFill>
                    <a:prstClr val="black"/>
                  </a:solidFill>
                </a:rPr>
                <a:t>분쇄기</a:t>
              </a:r>
              <a:endParaRPr lang="ko-KR" altLang="en-US" sz="1400" dirty="0">
                <a:solidFill>
                  <a:prstClr val="black"/>
                </a:solidFill>
              </a:endParaRPr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2723114" y="5877272"/>
              <a:ext cx="1348829" cy="288032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 smtClean="0">
                  <a:solidFill>
                    <a:prstClr val="black"/>
                  </a:solidFill>
                </a:rPr>
                <a:t>출하</a:t>
              </a:r>
              <a:endParaRPr lang="ko-KR" altLang="en-US" sz="1400" dirty="0">
                <a:solidFill>
                  <a:prstClr val="black"/>
                </a:solidFill>
              </a:endParaRPr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2389528" y="4743146"/>
              <a:ext cx="2016000" cy="288032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smtClean="0">
                  <a:solidFill>
                    <a:prstClr val="black"/>
                  </a:solidFill>
                </a:rPr>
                <a:t>건조</a:t>
              </a:r>
              <a:endParaRPr lang="ko-KR" altLang="en-US" sz="1400">
                <a:solidFill>
                  <a:prstClr val="black"/>
                </a:solidFill>
              </a:endParaRP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3799235" y="3609020"/>
              <a:ext cx="900000" cy="288032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 err="1" smtClean="0">
                  <a:solidFill>
                    <a:prstClr val="black"/>
                  </a:solidFill>
                </a:rPr>
                <a:t>탈리액</a:t>
              </a:r>
              <a:endParaRPr lang="ko-KR" altLang="en-US" sz="1400" dirty="0">
                <a:solidFill>
                  <a:prstClr val="black"/>
                </a:solidFill>
              </a:endParaRPr>
            </a:p>
          </p:txBody>
        </p:sp>
        <p:sp>
          <p:nvSpPr>
            <p:cNvPr id="32" name="다이아몬드 31"/>
            <p:cNvSpPr/>
            <p:nvPr/>
          </p:nvSpPr>
          <p:spPr>
            <a:xfrm>
              <a:off x="4932040" y="3468914"/>
              <a:ext cx="1348829" cy="568244"/>
            </a:xfrm>
            <a:prstGeom prst="diamond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400" dirty="0" smtClean="0">
                  <a:solidFill>
                    <a:prstClr val="black"/>
                  </a:solidFill>
                </a:rPr>
                <a:t>고형분분리</a:t>
              </a:r>
              <a:endParaRPr lang="ko-KR" altLang="en-US" sz="1400" dirty="0">
                <a:solidFill>
                  <a:prstClr val="black"/>
                </a:solidFill>
              </a:endParaRPr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6516216" y="3609020"/>
              <a:ext cx="576000" cy="288032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 err="1" smtClean="0">
                  <a:solidFill>
                    <a:prstClr val="black"/>
                  </a:solidFill>
                </a:rPr>
                <a:t>여액</a:t>
              </a:r>
              <a:endParaRPr lang="ko-KR" altLang="en-US" sz="1400" dirty="0">
                <a:solidFill>
                  <a:prstClr val="black"/>
                </a:solidFill>
              </a:endParaRPr>
            </a:p>
          </p:txBody>
        </p:sp>
        <p:cxnSp>
          <p:nvCxnSpPr>
            <p:cNvPr id="35" name="직선 연결선 34"/>
            <p:cNvCxnSpPr>
              <a:stCxn id="16" idx="2"/>
              <a:endCxn id="17" idx="0"/>
            </p:cNvCxnSpPr>
            <p:nvPr/>
          </p:nvCxnSpPr>
          <p:spPr>
            <a:xfrm>
              <a:off x="3397528" y="1628800"/>
              <a:ext cx="1" cy="27903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직선 연결선 36"/>
            <p:cNvCxnSpPr>
              <a:stCxn id="17" idx="2"/>
              <a:endCxn id="19" idx="0"/>
            </p:cNvCxnSpPr>
            <p:nvPr/>
          </p:nvCxnSpPr>
          <p:spPr>
            <a:xfrm>
              <a:off x="3397529" y="2195863"/>
              <a:ext cx="0" cy="27903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직선 연결선 38"/>
            <p:cNvCxnSpPr>
              <a:stCxn id="19" idx="2"/>
              <a:endCxn id="20" idx="0"/>
            </p:cNvCxnSpPr>
            <p:nvPr/>
          </p:nvCxnSpPr>
          <p:spPr>
            <a:xfrm flipH="1">
              <a:off x="3397528" y="2762926"/>
              <a:ext cx="1" cy="27903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직선 연결선 42"/>
            <p:cNvCxnSpPr>
              <a:stCxn id="30" idx="3"/>
              <a:endCxn id="32" idx="1"/>
            </p:cNvCxnSpPr>
            <p:nvPr/>
          </p:nvCxnSpPr>
          <p:spPr>
            <a:xfrm>
              <a:off x="4699235" y="3753036"/>
              <a:ext cx="23280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직선 연결선 44"/>
            <p:cNvCxnSpPr>
              <a:stCxn id="32" idx="3"/>
              <a:endCxn id="33" idx="1"/>
            </p:cNvCxnSpPr>
            <p:nvPr/>
          </p:nvCxnSpPr>
          <p:spPr>
            <a:xfrm>
              <a:off x="6280869" y="3753036"/>
              <a:ext cx="23534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직선 연결선 46"/>
            <p:cNvCxnSpPr>
              <a:stCxn id="29" idx="2"/>
              <a:endCxn id="27" idx="0"/>
            </p:cNvCxnSpPr>
            <p:nvPr/>
          </p:nvCxnSpPr>
          <p:spPr>
            <a:xfrm>
              <a:off x="3397528" y="5031178"/>
              <a:ext cx="1" cy="27903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직선 연결선 48"/>
            <p:cNvCxnSpPr>
              <a:stCxn id="27" idx="2"/>
              <a:endCxn id="28" idx="0"/>
            </p:cNvCxnSpPr>
            <p:nvPr/>
          </p:nvCxnSpPr>
          <p:spPr>
            <a:xfrm>
              <a:off x="3397529" y="5598241"/>
              <a:ext cx="0" cy="27903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직선 연결선 51"/>
            <p:cNvCxnSpPr/>
            <p:nvPr/>
          </p:nvCxnSpPr>
          <p:spPr>
            <a:xfrm flipH="1">
              <a:off x="2865435" y="3335925"/>
              <a:ext cx="1" cy="27903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직선 연결선 54"/>
            <p:cNvCxnSpPr/>
            <p:nvPr/>
          </p:nvCxnSpPr>
          <p:spPr>
            <a:xfrm flipH="1">
              <a:off x="2865436" y="3897900"/>
              <a:ext cx="1" cy="836025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직선 연결선 57"/>
            <p:cNvCxnSpPr/>
            <p:nvPr/>
          </p:nvCxnSpPr>
          <p:spPr>
            <a:xfrm flipH="1">
              <a:off x="4236440" y="3335925"/>
              <a:ext cx="1" cy="27903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직선 연결선 59"/>
            <p:cNvCxnSpPr>
              <a:stCxn id="32" idx="2"/>
              <a:endCxn id="23" idx="0"/>
            </p:cNvCxnSpPr>
            <p:nvPr/>
          </p:nvCxnSpPr>
          <p:spPr>
            <a:xfrm>
              <a:off x="5606455" y="4037158"/>
              <a:ext cx="0" cy="1389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꺾인 연결선 61"/>
            <p:cNvCxnSpPr>
              <a:stCxn id="23" idx="2"/>
              <a:endCxn id="29" idx="0"/>
            </p:cNvCxnSpPr>
            <p:nvPr/>
          </p:nvCxnSpPr>
          <p:spPr>
            <a:xfrm rot="5400000">
              <a:off x="4602940" y="3739630"/>
              <a:ext cx="279031" cy="1728000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직선 연결선 64"/>
            <p:cNvCxnSpPr>
              <a:stCxn id="33" idx="3"/>
              <a:endCxn id="76" idx="1"/>
            </p:cNvCxnSpPr>
            <p:nvPr/>
          </p:nvCxnSpPr>
          <p:spPr>
            <a:xfrm>
              <a:off x="7092216" y="3753036"/>
              <a:ext cx="238610" cy="0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직선 연결선 68"/>
            <p:cNvCxnSpPr>
              <a:endCxn id="19" idx="3"/>
            </p:cNvCxnSpPr>
            <p:nvPr/>
          </p:nvCxnSpPr>
          <p:spPr>
            <a:xfrm flipH="1" flipV="1">
              <a:off x="4071943" y="2618910"/>
              <a:ext cx="297458" cy="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직사각형 72"/>
            <p:cNvSpPr/>
            <p:nvPr/>
          </p:nvSpPr>
          <p:spPr>
            <a:xfrm>
              <a:off x="4369401" y="2475837"/>
              <a:ext cx="1930791" cy="288032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tlCol="0" anchor="ctr"/>
            <a:lstStyle/>
            <a:p>
              <a:r>
                <a:rPr lang="ko-KR" altLang="en-US" sz="1400" dirty="0" smtClean="0">
                  <a:solidFill>
                    <a:prstClr val="black"/>
                  </a:solidFill>
                </a:rPr>
                <a:t>이물질</a:t>
              </a:r>
              <a:r>
                <a:rPr lang="en-US" altLang="ko-KR" sz="1400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400" dirty="0" smtClean="0">
                  <a:solidFill>
                    <a:prstClr val="black"/>
                  </a:solidFill>
                </a:rPr>
                <a:t>비닐 등</a:t>
              </a:r>
              <a:r>
                <a:rPr lang="en-US" altLang="ko-KR" sz="1400" dirty="0" smtClean="0">
                  <a:solidFill>
                    <a:prstClr val="black"/>
                  </a:solidFill>
                </a:rPr>
                <a:t>) </a:t>
              </a:r>
              <a:r>
                <a:rPr lang="ko-KR" altLang="en-US" sz="1400" dirty="0" smtClean="0">
                  <a:solidFill>
                    <a:prstClr val="black"/>
                  </a:solidFill>
                </a:rPr>
                <a:t>제거</a:t>
              </a:r>
              <a:endParaRPr lang="ko-KR" altLang="en-US" sz="1400" dirty="0">
                <a:solidFill>
                  <a:prstClr val="black"/>
                </a:solidFill>
              </a:endParaRPr>
            </a:p>
          </p:txBody>
        </p:sp>
        <p:sp>
          <p:nvSpPr>
            <p:cNvPr id="76" name="직사각형 75"/>
            <p:cNvSpPr/>
            <p:nvPr/>
          </p:nvSpPr>
          <p:spPr>
            <a:xfrm>
              <a:off x="7330826" y="3609020"/>
              <a:ext cx="985590" cy="288032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tlCol="0" anchor="ctr"/>
            <a:lstStyle/>
            <a:p>
              <a:r>
                <a:rPr lang="ko-KR" altLang="en-US" sz="1400" smtClean="0">
                  <a:solidFill>
                    <a:prstClr val="black"/>
                  </a:solidFill>
                </a:rPr>
                <a:t>폐수처리장</a:t>
              </a:r>
              <a:endParaRPr lang="ko-KR" altLang="en-US" sz="1400" dirty="0">
                <a:solidFill>
                  <a:prstClr val="black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1560" y="1074508"/>
            <a:ext cx="8208912" cy="501878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fontAlgn="base">
              <a:lnSpc>
                <a:spcPct val="150000"/>
              </a:lnSpc>
            </a:pPr>
            <a:endParaRPr lang="en-US" altLang="ko-KR" sz="1400" b="1" dirty="0" smtClean="0">
              <a:solidFill>
                <a:prstClr val="black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기술의 특징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23528" y="812420"/>
            <a:ext cx="3096344" cy="360000"/>
          </a:xfrm>
          <a:prstGeom prst="round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sz="1600" b="1" dirty="0" smtClean="0">
                <a:solidFill>
                  <a:srgbClr val="333333"/>
                </a:solidFill>
              </a:rPr>
              <a:t>음식물폐기물의 성분 및 발열량</a:t>
            </a:r>
          </a:p>
        </p:txBody>
      </p:sp>
      <p:graphicFrame>
        <p:nvGraphicFramePr>
          <p:cNvPr id="25" name="표 24"/>
          <p:cNvGraphicFramePr>
            <a:graphicFrameLocks noGrp="1"/>
          </p:cNvGraphicFramePr>
          <p:nvPr/>
        </p:nvGraphicFramePr>
        <p:xfrm>
          <a:off x="971601" y="1772816"/>
          <a:ext cx="7488831" cy="1602795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1946133"/>
                <a:gridCol w="791814"/>
                <a:gridCol w="791814"/>
                <a:gridCol w="791814"/>
                <a:gridCol w="791814"/>
                <a:gridCol w="791814"/>
                <a:gridCol w="791814"/>
                <a:gridCol w="791814"/>
              </a:tblGrid>
              <a:tr h="31368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폐기물 종류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C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H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O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N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S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불연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수분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578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야채</a:t>
                      </a:r>
                      <a:r>
                        <a:rPr lang="en-US" altLang="ko-KR" sz="1400" b="0" dirty="0" smtClean="0"/>
                        <a:t>, </a:t>
                      </a:r>
                      <a:r>
                        <a:rPr lang="ko-KR" altLang="en-US" sz="1400" b="0" dirty="0" err="1" smtClean="0"/>
                        <a:t>음식류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10.65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1.44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8.15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0.36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0.04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78.29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78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껍질 있는 과일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10.21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1.21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8.87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0.23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0.02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78.70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78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생선</a:t>
                      </a:r>
                      <a:r>
                        <a:rPr lang="en-US" altLang="ko-KR" sz="1400" b="0" dirty="0" smtClean="0"/>
                        <a:t>, </a:t>
                      </a:r>
                      <a:r>
                        <a:rPr lang="ko-KR" altLang="en-US" sz="1400" b="0" dirty="0" smtClean="0"/>
                        <a:t>고기조각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36.50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5.80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13.15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0.62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0.11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38.74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78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기름</a:t>
                      </a:r>
                      <a:r>
                        <a:rPr lang="en-US" altLang="ko-KR" sz="1400" b="0" dirty="0" smtClean="0"/>
                        <a:t>, </a:t>
                      </a:r>
                      <a:r>
                        <a:rPr lang="ko-KR" altLang="en-US" sz="1400" b="0" dirty="0" err="1" smtClean="0"/>
                        <a:t>비계류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73.14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11.54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14.82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0.43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0.07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0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78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err="1" smtClean="0"/>
                        <a:t>잡야채류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15.32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2.14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14.82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0.78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0.02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62.00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pSp>
        <p:nvGrpSpPr>
          <p:cNvPr id="2" name="그룹 25"/>
          <p:cNvGrpSpPr/>
          <p:nvPr/>
        </p:nvGrpSpPr>
        <p:grpSpPr>
          <a:xfrm>
            <a:off x="395536" y="1340768"/>
            <a:ext cx="2952328" cy="360000"/>
            <a:chOff x="0" y="21116"/>
            <a:chExt cx="7272764" cy="636480"/>
          </a:xfrm>
        </p:grpSpPr>
        <p:sp>
          <p:nvSpPr>
            <p:cNvPr id="27" name="모서리가 둥근 직사각형 26"/>
            <p:cNvSpPr/>
            <p:nvPr/>
          </p:nvSpPr>
          <p:spPr>
            <a:xfrm>
              <a:off x="0" y="21116"/>
              <a:ext cx="7272764" cy="6364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모서리가 둥근 직사각형 4"/>
            <p:cNvSpPr/>
            <p:nvPr/>
          </p:nvSpPr>
          <p:spPr>
            <a:xfrm>
              <a:off x="31070" y="52186"/>
              <a:ext cx="7210624" cy="5743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600" b="1" dirty="0" smtClean="0">
                  <a:solidFill>
                    <a:prstClr val="white"/>
                  </a:solidFill>
                </a:rPr>
                <a:t>음식물 폐기물의 성분 비율</a:t>
              </a:r>
              <a:endParaRPr lang="ko-KR" altLang="en-US" sz="1600" b="1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4" name="그룹 28"/>
          <p:cNvGrpSpPr/>
          <p:nvPr/>
        </p:nvGrpSpPr>
        <p:grpSpPr>
          <a:xfrm>
            <a:off x="395535" y="3789040"/>
            <a:ext cx="2952000" cy="377573"/>
            <a:chOff x="0" y="1220636"/>
            <a:chExt cx="7879070" cy="667475"/>
          </a:xfrm>
        </p:grpSpPr>
        <p:sp>
          <p:nvSpPr>
            <p:cNvPr id="30" name="모서리가 둥근 직사각형 29"/>
            <p:cNvSpPr/>
            <p:nvPr/>
          </p:nvSpPr>
          <p:spPr>
            <a:xfrm>
              <a:off x="0" y="1220636"/>
              <a:ext cx="7848872" cy="6364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1560506"/>
                <a:satOff val="-1946"/>
                <a:lumOff val="458"/>
                <a:alphaOff val="0"/>
              </a:schemeClr>
            </a:fillRef>
            <a:effectRef idx="0">
              <a:schemeClr val="accent2">
                <a:hueOff val="1560506"/>
                <a:satOff val="-1946"/>
                <a:lumOff val="45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모서리가 둥근 직사각형 4"/>
            <p:cNvSpPr/>
            <p:nvPr/>
          </p:nvSpPr>
          <p:spPr>
            <a:xfrm>
              <a:off x="31070" y="1251702"/>
              <a:ext cx="7848000" cy="6364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600" b="1" dirty="0" smtClean="0">
                  <a:solidFill>
                    <a:prstClr val="white"/>
                  </a:solidFill>
                </a:rPr>
                <a:t>음식물 폐기물의 발열량</a:t>
              </a:r>
              <a:endParaRPr lang="ko-KR" altLang="en-US" sz="1600" b="1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32" name="표 31"/>
          <p:cNvGraphicFramePr>
            <a:graphicFrameLocks noGrp="1"/>
          </p:cNvGraphicFramePr>
          <p:nvPr/>
        </p:nvGraphicFramePr>
        <p:xfrm>
          <a:off x="971601" y="4221088"/>
          <a:ext cx="7488831" cy="1602795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1946133"/>
                <a:gridCol w="2771349"/>
                <a:gridCol w="2771349"/>
              </a:tblGrid>
              <a:tr h="31368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폐기물 종류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고위발열량</a:t>
                      </a:r>
                      <a:r>
                        <a:rPr lang="en-US" altLang="ko-KR" sz="1400" b="0" dirty="0" smtClean="0"/>
                        <a:t>(kcal/kg)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err="1" smtClean="0"/>
                        <a:t>저위발열량</a:t>
                      </a:r>
                      <a:r>
                        <a:rPr lang="en-US" altLang="ko-KR" sz="1400" b="0" dirty="0" smtClean="0"/>
                        <a:t>(kcal/kg)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578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야채</a:t>
                      </a:r>
                      <a:r>
                        <a:rPr lang="en-US" altLang="ko-KR" sz="1400" b="0" dirty="0" smtClean="0"/>
                        <a:t>, </a:t>
                      </a:r>
                      <a:r>
                        <a:rPr lang="ko-KR" altLang="en-US" sz="1400" b="0" dirty="0" err="1" smtClean="0"/>
                        <a:t>음식류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1,007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459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78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껍질 있는 과일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862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324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78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생선</a:t>
                      </a:r>
                      <a:r>
                        <a:rPr lang="en-US" altLang="ko-KR" sz="1400" b="0" dirty="0" smtClean="0"/>
                        <a:t>, </a:t>
                      </a:r>
                      <a:r>
                        <a:rPr lang="ko-KR" altLang="en-US" sz="1400" b="0" dirty="0" smtClean="0"/>
                        <a:t>고기조각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4,372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3,827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78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/>
                        <a:t>기름</a:t>
                      </a:r>
                      <a:r>
                        <a:rPr lang="en-US" altLang="ko-KR" sz="1400" b="0" dirty="0" smtClean="0"/>
                        <a:t>, </a:t>
                      </a:r>
                      <a:r>
                        <a:rPr lang="ko-KR" altLang="en-US" sz="1400" b="0" dirty="0" err="1" smtClean="0"/>
                        <a:t>비계류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9,220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8,597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78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err="1" smtClean="0"/>
                        <a:t>잡야채류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1,339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/>
                        <a:t>852</a:t>
                      </a:r>
                      <a:endParaRPr lang="ko-KR" altLang="en-US" sz="1400" b="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1763688" y="3356992"/>
            <a:ext cx="6768752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>
              <a:lnSpc>
                <a:spcPct val="120000"/>
              </a:lnSpc>
              <a:spcBef>
                <a:spcPts val="600"/>
              </a:spcBef>
            </a:pPr>
            <a:r>
              <a:rPr lang="en-US" altLang="ko-KR" sz="1400" dirty="0" smtClean="0">
                <a:solidFill>
                  <a:prstClr val="black"/>
                </a:solidFill>
              </a:rPr>
              <a:t>※ </a:t>
            </a:r>
            <a:r>
              <a:rPr lang="ko-KR" altLang="en-US" sz="1400" dirty="0" smtClean="0">
                <a:solidFill>
                  <a:prstClr val="black"/>
                </a:solidFill>
              </a:rPr>
              <a:t>참고자료</a:t>
            </a:r>
            <a:r>
              <a:rPr lang="en-US" altLang="ko-KR" sz="1400" dirty="0" smtClean="0">
                <a:solidFill>
                  <a:prstClr val="black"/>
                </a:solidFill>
              </a:rPr>
              <a:t>: HANDBOOK OF SOLID WASTE MANAGEMENT</a:t>
            </a:r>
            <a:endParaRPr lang="en-US" altLang="ko-KR" sz="2400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표지">
  <a:themeElements>
    <a:clrScheme name="NHN">
      <a:dk1>
        <a:sysClr val="windowText" lastClr="000000"/>
      </a:dk1>
      <a:lt1>
        <a:sysClr val="window" lastClr="FFFFFF"/>
      </a:lt1>
      <a:dk2>
        <a:srgbClr val="FF7C19"/>
      </a:dk2>
      <a:lt2>
        <a:srgbClr val="71C31F"/>
      </a:lt2>
      <a:accent1>
        <a:srgbClr val="5DC1E3"/>
      </a:accent1>
      <a:accent2>
        <a:srgbClr val="61BDA1"/>
      </a:accent2>
      <a:accent3>
        <a:srgbClr val="4F79A1"/>
      </a:accent3>
      <a:accent4>
        <a:srgbClr val="758559"/>
      </a:accent4>
      <a:accent5>
        <a:srgbClr val="857155"/>
      </a:accent5>
      <a:accent6>
        <a:srgbClr val="88565B"/>
      </a:accent6>
      <a:hlink>
        <a:srgbClr val="4B5661"/>
      </a:hlink>
      <a:folHlink>
        <a:srgbClr val="523F4B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대외비">
  <a:themeElements>
    <a:clrScheme name="NHN">
      <a:dk1>
        <a:sysClr val="windowText" lastClr="000000"/>
      </a:dk1>
      <a:lt1>
        <a:sysClr val="window" lastClr="FFFFFF"/>
      </a:lt1>
      <a:dk2>
        <a:srgbClr val="FF7C19"/>
      </a:dk2>
      <a:lt2>
        <a:srgbClr val="71C31F"/>
      </a:lt2>
      <a:accent1>
        <a:srgbClr val="5DC1E3"/>
      </a:accent1>
      <a:accent2>
        <a:srgbClr val="61BDA1"/>
      </a:accent2>
      <a:accent3>
        <a:srgbClr val="4F79A1"/>
      </a:accent3>
      <a:accent4>
        <a:srgbClr val="758559"/>
      </a:accent4>
      <a:accent5>
        <a:srgbClr val="857155"/>
      </a:accent5>
      <a:accent6>
        <a:srgbClr val="88565B"/>
      </a:accent6>
      <a:hlink>
        <a:srgbClr val="4B5661"/>
      </a:hlink>
      <a:folHlink>
        <a:srgbClr val="523F4B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기밀">
  <a:themeElements>
    <a:clrScheme name="NHN">
      <a:dk1>
        <a:sysClr val="windowText" lastClr="000000"/>
      </a:dk1>
      <a:lt1>
        <a:sysClr val="window" lastClr="FFFFFF"/>
      </a:lt1>
      <a:dk2>
        <a:srgbClr val="FF7C19"/>
      </a:dk2>
      <a:lt2>
        <a:srgbClr val="71C31F"/>
      </a:lt2>
      <a:accent1>
        <a:srgbClr val="5DC1E3"/>
      </a:accent1>
      <a:accent2>
        <a:srgbClr val="61BDA1"/>
      </a:accent2>
      <a:accent3>
        <a:srgbClr val="4F79A1"/>
      </a:accent3>
      <a:accent4>
        <a:srgbClr val="758559"/>
      </a:accent4>
      <a:accent5>
        <a:srgbClr val="857155"/>
      </a:accent5>
      <a:accent6>
        <a:srgbClr val="88565B"/>
      </a:accent6>
      <a:hlink>
        <a:srgbClr val="4B5661"/>
      </a:hlink>
      <a:folHlink>
        <a:srgbClr val="523F4B"/>
      </a:folHlink>
    </a:clrScheme>
    <a:fontScheme name="나눔고딕">
      <a:majorFont>
        <a:latin typeface="나눔고딕 Bold"/>
        <a:ea typeface="나눔고딕 Bold"/>
        <a:cs typeface=""/>
      </a:majorFont>
      <a:minorFont>
        <a:latin typeface="나눔고딕"/>
        <a:ea typeface="나눔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일반">
  <a:themeElements>
    <a:clrScheme name="NHN">
      <a:dk1>
        <a:sysClr val="windowText" lastClr="000000"/>
      </a:dk1>
      <a:lt1>
        <a:sysClr val="window" lastClr="FFFFFF"/>
      </a:lt1>
      <a:dk2>
        <a:srgbClr val="FF7C19"/>
      </a:dk2>
      <a:lt2>
        <a:srgbClr val="71C31F"/>
      </a:lt2>
      <a:accent1>
        <a:srgbClr val="5DC1E3"/>
      </a:accent1>
      <a:accent2>
        <a:srgbClr val="61BDA1"/>
      </a:accent2>
      <a:accent3>
        <a:srgbClr val="4F79A1"/>
      </a:accent3>
      <a:accent4>
        <a:srgbClr val="758559"/>
      </a:accent4>
      <a:accent5>
        <a:srgbClr val="857155"/>
      </a:accent5>
      <a:accent6>
        <a:srgbClr val="88565B"/>
      </a:accent6>
      <a:hlink>
        <a:srgbClr val="4B5661"/>
      </a:hlink>
      <a:folHlink>
        <a:srgbClr val="523F4B"/>
      </a:folHlink>
    </a:clrScheme>
    <a:fontScheme name="나눔고딕">
      <a:majorFont>
        <a:latin typeface="나눔고딕 Bold"/>
        <a:ea typeface="나눔고딕 Bold"/>
        <a:cs typeface=""/>
      </a:majorFont>
      <a:minorFont>
        <a:latin typeface="나눔고딕"/>
        <a:ea typeface="나눔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9343</TotalTime>
  <Words>3626</Words>
  <Application>Microsoft Office PowerPoint</Application>
  <PresentationFormat>화면 슬라이드 쇼(4:3)</PresentationFormat>
  <Paragraphs>656</Paragraphs>
  <Slides>42</Slides>
  <Notes>1</Notes>
  <HiddenSlides>0</HiddenSlides>
  <MMClips>0</MMClips>
  <ScaleCrop>false</ScaleCrop>
  <HeadingPairs>
    <vt:vector size="6" baseType="variant">
      <vt:variant>
        <vt:lpstr>테마</vt:lpstr>
      </vt:variant>
      <vt:variant>
        <vt:i4>5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42</vt:i4>
      </vt:variant>
    </vt:vector>
  </HeadingPairs>
  <TitlesOfParts>
    <vt:vector size="48" baseType="lpstr">
      <vt:lpstr>표지</vt:lpstr>
      <vt:lpstr>대외비</vt:lpstr>
      <vt:lpstr>기밀</vt:lpstr>
      <vt:lpstr>일반</vt:lpstr>
      <vt:lpstr>Office 테마</vt:lpstr>
      <vt:lpstr>워크시트</vt:lpstr>
      <vt:lpstr>슬라이드 1</vt:lpstr>
      <vt:lpstr>1. 기술의 개요</vt:lpstr>
      <vt:lpstr>1. 기술의 개요</vt:lpstr>
      <vt:lpstr>1. 기술의 개요</vt:lpstr>
      <vt:lpstr>1. 기술의 개요</vt:lpstr>
      <vt:lpstr>1. 기술의 개요</vt:lpstr>
      <vt:lpstr>1. 기술의 개요</vt:lpstr>
      <vt:lpstr>1. 기술의 개요</vt:lpstr>
      <vt:lpstr>2. 기술의 특징</vt:lpstr>
      <vt:lpstr>2. 기술의 특징</vt:lpstr>
      <vt:lpstr>2. 기술의 특징</vt:lpstr>
      <vt:lpstr>2. 기술의 특징</vt:lpstr>
      <vt:lpstr>2. 기술의 특징</vt:lpstr>
      <vt:lpstr>2. 기술의 특징</vt:lpstr>
      <vt:lpstr>3. 기술성 분석</vt:lpstr>
      <vt:lpstr>3. 기술성 분석</vt:lpstr>
      <vt:lpstr>3. 기술성 분석</vt:lpstr>
      <vt:lpstr>3. 기술성 분석</vt:lpstr>
      <vt:lpstr>3. 기술성 분석</vt:lpstr>
      <vt:lpstr>3. 기술성 분석</vt:lpstr>
      <vt:lpstr>3. 기술성 분석</vt:lpstr>
      <vt:lpstr>4. 파급효과 분석 </vt:lpstr>
      <vt:lpstr>4. 파급효과 분석  </vt:lpstr>
      <vt:lpstr>4. 파급효과 분석  </vt:lpstr>
      <vt:lpstr>4. 파급효과 분석  </vt:lpstr>
      <vt:lpstr>4. 파급효과 분석  </vt:lpstr>
      <vt:lpstr>4. 파급효과 분석  </vt:lpstr>
      <vt:lpstr>5. 유사경쟁기술 분석 </vt:lpstr>
      <vt:lpstr>5. 유사경쟁기술 분석 </vt:lpstr>
      <vt:lpstr>5. 유사경쟁기술 분석 </vt:lpstr>
      <vt:lpstr>5. 유사경쟁기술 분석 </vt:lpstr>
      <vt:lpstr>5. 유사경쟁기술 분석 </vt:lpstr>
      <vt:lpstr>5. 유사경쟁기술 분석 </vt:lpstr>
      <vt:lpstr>5. 유사경쟁기술 분석 </vt:lpstr>
      <vt:lpstr>5. 유사경쟁기술 분석 </vt:lpstr>
      <vt:lpstr>5. 유사경쟁기술 분석 </vt:lpstr>
      <vt:lpstr>5. 유사경쟁기술 분석 </vt:lpstr>
      <vt:lpstr>5. 유사경쟁기술 분석 </vt:lpstr>
      <vt:lpstr>5. 유사경쟁기술 분석 </vt:lpstr>
      <vt:lpstr>5. 유사경쟁기술 분석 </vt:lpstr>
      <vt:lpstr>6. 개발기술 제품 분석 </vt:lpstr>
      <vt:lpstr>6. 개발기술 제품 분석 </vt:lpstr>
    </vt:vector>
  </TitlesOfParts>
  <Company>Stevia design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NHN</dc:creator>
  <cp:lastModifiedBy>USER</cp:lastModifiedBy>
  <cp:revision>881</cp:revision>
  <dcterms:created xsi:type="dcterms:W3CDTF">2007-04-27T09:07:31Z</dcterms:created>
  <dcterms:modified xsi:type="dcterms:W3CDTF">2014-11-17T00:01:45Z</dcterms:modified>
</cp:coreProperties>
</file>